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256" r:id="rId2"/>
    <p:sldId id="308" r:id="rId3"/>
    <p:sldId id="273" r:id="rId4"/>
    <p:sldId id="274" r:id="rId5"/>
    <p:sldId id="300" r:id="rId6"/>
    <p:sldId id="301" r:id="rId7"/>
    <p:sldId id="292" r:id="rId8"/>
    <p:sldId id="259" r:id="rId9"/>
    <p:sldId id="275" r:id="rId10"/>
    <p:sldId id="319" r:id="rId11"/>
    <p:sldId id="257" r:id="rId12"/>
    <p:sldId id="261" r:id="rId13"/>
    <p:sldId id="262" r:id="rId14"/>
    <p:sldId id="309" r:id="rId15"/>
    <p:sldId id="318" r:id="rId16"/>
    <p:sldId id="310" r:id="rId17"/>
    <p:sldId id="320" r:id="rId18"/>
    <p:sldId id="311" r:id="rId19"/>
    <p:sldId id="312" r:id="rId20"/>
    <p:sldId id="314" r:id="rId21"/>
    <p:sldId id="315" r:id="rId22"/>
    <p:sldId id="321" r:id="rId23"/>
    <p:sldId id="316" r:id="rId24"/>
    <p:sldId id="317" r:id="rId25"/>
    <p:sldId id="258" r:id="rId26"/>
    <p:sldId id="291" r:id="rId27"/>
    <p:sldId id="289" r:id="rId28"/>
    <p:sldId id="290" r:id="rId29"/>
    <p:sldId id="303" r:id="rId30"/>
    <p:sldId id="265" r:id="rId31"/>
    <p:sldId id="304" r:id="rId32"/>
    <p:sldId id="305" r:id="rId33"/>
    <p:sldId id="293" r:id="rId34"/>
    <p:sldId id="295" r:id="rId35"/>
    <p:sldId id="296" r:id="rId36"/>
    <p:sldId id="299" r:id="rId37"/>
    <p:sldId id="306" r:id="rId38"/>
    <p:sldId id="307" r:id="rId39"/>
    <p:sldId id="260" r:id="rId40"/>
    <p:sldId id="270" r:id="rId41"/>
    <p:sldId id="271" r:id="rId42"/>
    <p:sldId id="277" r:id="rId43"/>
    <p:sldId id="276" r:id="rId44"/>
    <p:sldId id="278" r:id="rId45"/>
    <p:sldId id="279" r:id="rId46"/>
    <p:sldId id="280" r:id="rId47"/>
    <p:sldId id="281" r:id="rId48"/>
    <p:sldId id="282" r:id="rId49"/>
    <p:sldId id="283" r:id="rId50"/>
    <p:sldId id="284" r:id="rId51"/>
    <p:sldId id="285" r:id="rId52"/>
    <p:sldId id="286" r:id="rId53"/>
    <p:sldId id="287"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6404"/>
  </p:normalViewPr>
  <p:slideViewPr>
    <p:cSldViewPr snapToGrid="0" snapToObjects="1">
      <p:cViewPr varScale="1">
        <p:scale>
          <a:sx n="100" d="100"/>
          <a:sy n="100" d="100"/>
        </p:scale>
        <p:origin x="1000"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8C8133-AED7-B242-A4BC-CFE3F921C53C}" type="datetimeFigureOut">
              <a:rPr lang="en-US" smtClean="0"/>
              <a:t>7/19/22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8BD203-35ED-124C-B73C-3B1A23210F3A}" type="slidenum">
              <a:rPr lang="en-US" smtClean="0"/>
              <a:t>‹#›</a:t>
            </a:fld>
            <a:endParaRPr lang="en-US"/>
          </a:p>
        </p:txBody>
      </p:sp>
    </p:spTree>
    <p:extLst>
      <p:ext uri="{BB962C8B-B14F-4D97-AF65-F5344CB8AC3E}">
        <p14:creationId xmlns:p14="http://schemas.microsoft.com/office/powerpoint/2010/main" val="1564494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trade will either be a long or short trade. When you put a trade, it will come with </a:t>
            </a:r>
            <a:r>
              <a:rPr lang="en-US" dirty="0" err="1"/>
              <a:t>tp</a:t>
            </a:r>
            <a:r>
              <a:rPr lang="en-US" dirty="0"/>
              <a:t> and </a:t>
            </a:r>
            <a:r>
              <a:rPr lang="en-US" dirty="0" err="1"/>
              <a:t>sl</a:t>
            </a:r>
            <a:endParaRPr lang="en-US" dirty="0"/>
          </a:p>
        </p:txBody>
      </p:sp>
      <p:sp>
        <p:nvSpPr>
          <p:cNvPr id="4" name="Slide Number Placeholder 3"/>
          <p:cNvSpPr>
            <a:spLocks noGrp="1"/>
          </p:cNvSpPr>
          <p:nvPr>
            <p:ph type="sldNum" sz="quarter" idx="5"/>
          </p:nvPr>
        </p:nvSpPr>
        <p:spPr/>
        <p:txBody>
          <a:bodyPr/>
          <a:lstStyle/>
          <a:p>
            <a:fld id="{4B8BD203-35ED-124C-B73C-3B1A23210F3A}" type="slidenum">
              <a:rPr lang="en-US" smtClean="0"/>
              <a:t>4</a:t>
            </a:fld>
            <a:endParaRPr lang="en-US"/>
          </a:p>
        </p:txBody>
      </p:sp>
    </p:spTree>
    <p:extLst>
      <p:ext uri="{BB962C8B-B14F-4D97-AF65-F5344CB8AC3E}">
        <p14:creationId xmlns:p14="http://schemas.microsoft.com/office/powerpoint/2010/main" val="731828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The main strategy that this ML model is built on is as shown above. We know that our event time is at 9pm. At 8:59, we will get the price. For example, The price of gold could be 1908. We will then put in a long order at 1910, with take profit 1912, and a short order at 1906, and take profit at 1904. The rationale for this is that the impact of the event will cause the price to jump in either direction. However, we do not know which direction it will jump. Hence, we will input both directions, as we believe that after it hits our order limit, the price will continue to move further to our take profit point. Each order is also set to expire at 5 mins after the event, so that only 1 will trigger. </a:t>
            </a:r>
          </a:p>
          <a:p>
            <a:endParaRPr lang="en-US" dirty="0"/>
          </a:p>
          <a:p>
            <a:r>
              <a:rPr lang="en-US" dirty="0"/>
              <a:t>Indicate trigger point. Put dollar sign. Indicate stop loss and take profit on different slide</a:t>
            </a:r>
          </a:p>
        </p:txBody>
      </p:sp>
      <p:sp>
        <p:nvSpPr>
          <p:cNvPr id="4" name="Slide Number Placeholder 3"/>
          <p:cNvSpPr>
            <a:spLocks noGrp="1"/>
          </p:cNvSpPr>
          <p:nvPr>
            <p:ph type="sldNum" sz="quarter" idx="5"/>
          </p:nvPr>
        </p:nvSpPr>
        <p:spPr/>
        <p:txBody>
          <a:bodyPr/>
          <a:lstStyle/>
          <a:p>
            <a:fld id="{4B8BD203-35ED-124C-B73C-3B1A23210F3A}" type="slidenum">
              <a:rPr lang="en-US" smtClean="0"/>
              <a:t>30</a:t>
            </a:fld>
            <a:endParaRPr lang="en-US"/>
          </a:p>
        </p:txBody>
      </p:sp>
    </p:spTree>
    <p:extLst>
      <p:ext uri="{BB962C8B-B14F-4D97-AF65-F5344CB8AC3E}">
        <p14:creationId xmlns:p14="http://schemas.microsoft.com/office/powerpoint/2010/main" val="2520716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The main strategy that this ML model is built on is as shown above. We know that our event time is at 9pm. At 8:59, we will get the price. For example, The price of gold could be 1908. We will then put in a long order at 1910, with take profit 1912, and a short order at 1906, and take profit at 1904. The rationale for this is that the impact of the event will cause the price to jump in either direction. However, we do not know which direction it will jump. Hence, we will input both directions, as we believe that after it hits our order limit, the price will continue to move further to our take profit point. Each order is also set to expire at 5 mins after the event, so that only 1 will trigger. </a:t>
            </a:r>
          </a:p>
          <a:p>
            <a:endParaRPr lang="en-US" dirty="0"/>
          </a:p>
          <a:p>
            <a:r>
              <a:rPr lang="en-US" dirty="0"/>
              <a:t>Indicate trigger point. Put dollar sign. Indicate stop loss and take profit on different slide</a:t>
            </a:r>
          </a:p>
        </p:txBody>
      </p:sp>
      <p:sp>
        <p:nvSpPr>
          <p:cNvPr id="4" name="Slide Number Placeholder 3"/>
          <p:cNvSpPr>
            <a:spLocks noGrp="1"/>
          </p:cNvSpPr>
          <p:nvPr>
            <p:ph type="sldNum" sz="quarter" idx="5"/>
          </p:nvPr>
        </p:nvSpPr>
        <p:spPr/>
        <p:txBody>
          <a:bodyPr/>
          <a:lstStyle/>
          <a:p>
            <a:fld id="{4B8BD203-35ED-124C-B73C-3B1A23210F3A}" type="slidenum">
              <a:rPr lang="en-US" smtClean="0"/>
              <a:t>31</a:t>
            </a:fld>
            <a:endParaRPr lang="en-US"/>
          </a:p>
        </p:txBody>
      </p:sp>
    </p:spTree>
    <p:extLst>
      <p:ext uri="{BB962C8B-B14F-4D97-AF65-F5344CB8AC3E}">
        <p14:creationId xmlns:p14="http://schemas.microsoft.com/office/powerpoint/2010/main" val="3701570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The main strategy that this ML model is built on is as shown above. We know that our event time is at 9pm. At 8:59, we will get the price. For example, The price of gold could be 1908. We will then put in a long order at 1910, with take profit 1912, and a short order at 1906, and take profit at 1904. The rationale for this is that the impact of the event will cause the price to jump in either direction. However, we do not know which direction it will jump. Hence, we will input both directions, as we believe that after it hits our order limit, the price will continue to move further to our take profit point. Each order is also set to expire at 5 mins after the event, so that only 1 will trigger. </a:t>
            </a:r>
          </a:p>
          <a:p>
            <a:endParaRPr lang="en-US" dirty="0"/>
          </a:p>
          <a:p>
            <a:r>
              <a:rPr lang="en-US" dirty="0"/>
              <a:t>Indicate trigger point. Put dollar sign. Indicate stop loss and take profit on different slide</a:t>
            </a:r>
          </a:p>
        </p:txBody>
      </p:sp>
      <p:sp>
        <p:nvSpPr>
          <p:cNvPr id="4" name="Slide Number Placeholder 3"/>
          <p:cNvSpPr>
            <a:spLocks noGrp="1"/>
          </p:cNvSpPr>
          <p:nvPr>
            <p:ph type="sldNum" sz="quarter" idx="5"/>
          </p:nvPr>
        </p:nvSpPr>
        <p:spPr/>
        <p:txBody>
          <a:bodyPr/>
          <a:lstStyle/>
          <a:p>
            <a:fld id="{4B8BD203-35ED-124C-B73C-3B1A23210F3A}" type="slidenum">
              <a:rPr lang="en-US" smtClean="0"/>
              <a:t>32</a:t>
            </a:fld>
            <a:endParaRPr lang="en-US"/>
          </a:p>
        </p:txBody>
      </p:sp>
    </p:spTree>
    <p:extLst>
      <p:ext uri="{BB962C8B-B14F-4D97-AF65-F5344CB8AC3E}">
        <p14:creationId xmlns:p14="http://schemas.microsoft.com/office/powerpoint/2010/main" val="307859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Pure ml model without trading</a:t>
            </a:r>
          </a:p>
        </p:txBody>
      </p:sp>
      <p:sp>
        <p:nvSpPr>
          <p:cNvPr id="4" name="Slide Number Placeholder 3"/>
          <p:cNvSpPr>
            <a:spLocks noGrp="1"/>
          </p:cNvSpPr>
          <p:nvPr>
            <p:ph type="sldNum" sz="quarter" idx="5"/>
          </p:nvPr>
        </p:nvSpPr>
        <p:spPr/>
        <p:txBody>
          <a:bodyPr/>
          <a:lstStyle/>
          <a:p>
            <a:fld id="{4B8BD203-35ED-124C-B73C-3B1A23210F3A}" type="slidenum">
              <a:rPr lang="en-US" smtClean="0"/>
              <a:t>33</a:t>
            </a:fld>
            <a:endParaRPr lang="en-US"/>
          </a:p>
        </p:txBody>
      </p:sp>
    </p:spTree>
    <p:extLst>
      <p:ext uri="{BB962C8B-B14F-4D97-AF65-F5344CB8AC3E}">
        <p14:creationId xmlns:p14="http://schemas.microsoft.com/office/powerpoint/2010/main" val="34508957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The main strategy that this ML model is built on is as shown above. We know that our event time is at 9pm. At 8:59, we will get the price. For example, The price of gold could be 1908. We will then put in a long order at 1910, with take profit 1912, and a short order at 1906, and take profit at 1904. The rationale for this is that the impact of the event will cause the price to jump in either direction. However, we do not know which direction it will jump. Hence, we will input both directions, as we believe that after it hits our order limit, the price will continue to move further to our take profit point. Each order is also set to expire at 5 mins after the event, so that only 1 will trigger. </a:t>
            </a:r>
          </a:p>
          <a:p>
            <a:endParaRPr lang="en-US" dirty="0"/>
          </a:p>
        </p:txBody>
      </p:sp>
      <p:sp>
        <p:nvSpPr>
          <p:cNvPr id="4" name="Slide Number Placeholder 3"/>
          <p:cNvSpPr>
            <a:spLocks noGrp="1"/>
          </p:cNvSpPr>
          <p:nvPr>
            <p:ph type="sldNum" sz="quarter" idx="5"/>
          </p:nvPr>
        </p:nvSpPr>
        <p:spPr/>
        <p:txBody>
          <a:bodyPr/>
          <a:lstStyle/>
          <a:p>
            <a:fld id="{4B8BD203-35ED-124C-B73C-3B1A23210F3A}" type="slidenum">
              <a:rPr lang="en-US" smtClean="0"/>
              <a:t>34</a:t>
            </a:fld>
            <a:endParaRPr lang="en-US"/>
          </a:p>
        </p:txBody>
      </p:sp>
    </p:spTree>
    <p:extLst>
      <p:ext uri="{BB962C8B-B14F-4D97-AF65-F5344CB8AC3E}">
        <p14:creationId xmlns:p14="http://schemas.microsoft.com/office/powerpoint/2010/main" val="11198279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The main strategy that this ML model is built on is as shown above. We know that our event time is at 9pm. At 8:59, we will get the price. For example, The price of gold could be 1908. We will then put in a long order at 1910, with take profit 1912, and a short order at 1906, and take profit at 1904. The rationale for this is that the impact of the event will cause the price to jump in either direction. However, we do not know which direction it will jump. Hence, we will input both directions, as we believe that after it hits our order limit, the price will continue to move further to our take profit point. Each order is also set to expire at 5 mins after the event, so that only 1 will trigger. </a:t>
            </a:r>
          </a:p>
          <a:p>
            <a:endParaRPr lang="en-US" dirty="0"/>
          </a:p>
          <a:p>
            <a:r>
              <a:rPr lang="en-US" dirty="0"/>
              <a:t>Indicate trigger point. Put dollar sign. Indicate stop loss and take profit on different slide</a:t>
            </a:r>
          </a:p>
        </p:txBody>
      </p:sp>
      <p:sp>
        <p:nvSpPr>
          <p:cNvPr id="4" name="Slide Number Placeholder 3"/>
          <p:cNvSpPr>
            <a:spLocks noGrp="1"/>
          </p:cNvSpPr>
          <p:nvPr>
            <p:ph type="sldNum" sz="quarter" idx="5"/>
          </p:nvPr>
        </p:nvSpPr>
        <p:spPr/>
        <p:txBody>
          <a:bodyPr/>
          <a:lstStyle/>
          <a:p>
            <a:fld id="{4B8BD203-35ED-124C-B73C-3B1A23210F3A}" type="slidenum">
              <a:rPr lang="en-US" smtClean="0"/>
              <a:t>37</a:t>
            </a:fld>
            <a:endParaRPr lang="en-US"/>
          </a:p>
        </p:txBody>
      </p:sp>
    </p:spTree>
    <p:extLst>
      <p:ext uri="{BB962C8B-B14F-4D97-AF65-F5344CB8AC3E}">
        <p14:creationId xmlns:p14="http://schemas.microsoft.com/office/powerpoint/2010/main" val="1919909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You may wonder why we start backtesting from 8:18pm when our bot executes the trade at 8:18pm. This is because our </a:t>
            </a:r>
            <a:r>
              <a:rPr lang="en-US" dirty="0" err="1"/>
              <a:t>backtester</a:t>
            </a:r>
            <a:r>
              <a:rPr lang="en-US" dirty="0"/>
              <a:t> takes the ‘opening’ bid/ask at 8:18. It then </a:t>
            </a:r>
            <a:r>
              <a:rPr lang="en-US" dirty="0" err="1"/>
              <a:t>backtests</a:t>
            </a:r>
            <a:r>
              <a:rPr lang="en-US" dirty="0"/>
              <a:t> on the high/low of bid/ask from 8:18pm onwards. This is to ensure that we capture any take profit/stop loss that happens in the candle itself. Though from our initial </a:t>
            </a:r>
            <a:r>
              <a:rPr lang="en-US" dirty="0" err="1"/>
              <a:t>backtest</a:t>
            </a:r>
            <a:r>
              <a:rPr lang="en-US" dirty="0"/>
              <a:t> results, the transaction close times is never on the same candle so it doesn’t matter either way.</a:t>
            </a:r>
          </a:p>
          <a:p>
            <a:endParaRPr lang="en-US" dirty="0"/>
          </a:p>
          <a:p>
            <a:r>
              <a:rPr lang="en-US" dirty="0"/>
              <a:t>To provide an example for the </a:t>
            </a:r>
            <a:r>
              <a:rPr lang="en-US" dirty="0" err="1"/>
              <a:t>backtester</a:t>
            </a:r>
            <a:r>
              <a:rPr lang="en-US" dirty="0"/>
              <a:t>, let’s say our entry is $2000 at 8:18pm and take profit for long is $2001 .  At 8:20pm, if the ‘bid high’ is at $2002, our bot will record a gain of $1 (Not $2) as it has deemed to have crossed the $2001 take profit point. It will then close and record the trade.</a:t>
            </a:r>
          </a:p>
          <a:p>
            <a:endParaRPr lang="en-US" dirty="0"/>
          </a:p>
        </p:txBody>
      </p:sp>
      <p:sp>
        <p:nvSpPr>
          <p:cNvPr id="4" name="Slide Number Placeholder 3"/>
          <p:cNvSpPr>
            <a:spLocks noGrp="1"/>
          </p:cNvSpPr>
          <p:nvPr>
            <p:ph type="sldNum" sz="quarter" idx="5"/>
          </p:nvPr>
        </p:nvSpPr>
        <p:spPr/>
        <p:txBody>
          <a:bodyPr/>
          <a:lstStyle/>
          <a:p>
            <a:fld id="{4B8BD203-35ED-124C-B73C-3B1A23210F3A}" type="slidenum">
              <a:rPr lang="en-US" smtClean="0"/>
              <a:t>39</a:t>
            </a:fld>
            <a:endParaRPr lang="en-US"/>
          </a:p>
        </p:txBody>
      </p:sp>
    </p:spTree>
    <p:extLst>
      <p:ext uri="{BB962C8B-B14F-4D97-AF65-F5344CB8AC3E}">
        <p14:creationId xmlns:p14="http://schemas.microsoft.com/office/powerpoint/2010/main" val="12797981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kern="1200" dirty="0">
                <a:solidFill>
                  <a:schemeClr val="tx1"/>
                </a:solidFill>
                <a:effectLst/>
                <a:latin typeface="+mn-lt"/>
                <a:ea typeface="+mn-ea"/>
                <a:cs typeface="+mn-cs"/>
              </a:rPr>
              <a:t>From the ACF (Diff 1), we can see that the possible MA is 5</a:t>
            </a:r>
          </a:p>
          <a:p>
            <a:r>
              <a:rPr lang="en-SG" sz="1200" kern="1200" dirty="0">
                <a:solidFill>
                  <a:schemeClr val="tx1"/>
                </a:solidFill>
                <a:effectLst/>
                <a:latin typeface="+mn-lt"/>
                <a:ea typeface="+mn-ea"/>
                <a:cs typeface="+mn-cs"/>
              </a:rPr>
              <a:t> </a:t>
            </a:r>
          </a:p>
          <a:p>
            <a:r>
              <a:rPr lang="en-SG" sz="1200" kern="1200" dirty="0">
                <a:solidFill>
                  <a:schemeClr val="tx1"/>
                </a:solidFill>
                <a:effectLst/>
                <a:latin typeface="+mn-lt"/>
                <a:ea typeface="+mn-ea"/>
                <a:cs typeface="+mn-cs"/>
              </a:rPr>
              <a:t>From the PACF (Diff 1), we can see that the possible AR is 5</a:t>
            </a:r>
          </a:p>
          <a:p>
            <a:r>
              <a:rPr lang="en-SG" sz="1200" kern="1200" dirty="0">
                <a:solidFill>
                  <a:schemeClr val="tx1"/>
                </a:solidFill>
                <a:effectLst/>
                <a:latin typeface="+mn-lt"/>
                <a:ea typeface="+mn-ea"/>
                <a:cs typeface="+mn-cs"/>
              </a:rPr>
              <a:t> </a:t>
            </a:r>
          </a:p>
          <a:p>
            <a:r>
              <a:rPr lang="en-SG" sz="1200" kern="1200" dirty="0">
                <a:solidFill>
                  <a:schemeClr val="tx1"/>
                </a:solidFill>
                <a:effectLst/>
                <a:latin typeface="+mn-lt"/>
                <a:ea typeface="+mn-ea"/>
                <a:cs typeface="+mn-cs"/>
              </a:rPr>
              <a:t>There also seem to be some seasonality at intervals of 5. This is perhaps due to the correlation between each week’s weekday candle. We have thus fitted a </a:t>
            </a:r>
            <a:r>
              <a:rPr lang="en-SG" sz="1200" kern="1200" dirty="0" err="1">
                <a:solidFill>
                  <a:schemeClr val="tx1"/>
                </a:solidFill>
                <a:effectLst/>
                <a:latin typeface="+mn-lt"/>
                <a:ea typeface="+mn-ea"/>
                <a:cs typeface="+mn-cs"/>
              </a:rPr>
              <a:t>Sarima</a:t>
            </a:r>
            <a:r>
              <a:rPr lang="en-SG" sz="1200" kern="1200" dirty="0">
                <a:solidFill>
                  <a:schemeClr val="tx1"/>
                </a:solidFill>
                <a:effectLst/>
                <a:latin typeface="+mn-lt"/>
                <a:ea typeface="+mn-ea"/>
                <a:cs typeface="+mn-cs"/>
              </a:rPr>
              <a:t> model. </a:t>
            </a:r>
          </a:p>
        </p:txBody>
      </p:sp>
      <p:sp>
        <p:nvSpPr>
          <p:cNvPr id="4" name="Slide Number Placeholder 3"/>
          <p:cNvSpPr>
            <a:spLocks noGrp="1"/>
          </p:cNvSpPr>
          <p:nvPr>
            <p:ph type="sldNum" sz="quarter" idx="5"/>
          </p:nvPr>
        </p:nvSpPr>
        <p:spPr/>
        <p:txBody>
          <a:bodyPr/>
          <a:lstStyle/>
          <a:p>
            <a:fld id="{4B8BD203-35ED-124C-B73C-3B1A23210F3A}" type="slidenum">
              <a:rPr lang="en-US" smtClean="0"/>
              <a:t>41</a:t>
            </a:fld>
            <a:endParaRPr lang="en-US"/>
          </a:p>
        </p:txBody>
      </p:sp>
    </p:spTree>
    <p:extLst>
      <p:ext uri="{BB962C8B-B14F-4D97-AF65-F5344CB8AC3E}">
        <p14:creationId xmlns:p14="http://schemas.microsoft.com/office/powerpoint/2010/main" val="389335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Predict 8 months prices away</a:t>
            </a:r>
          </a:p>
        </p:txBody>
      </p:sp>
      <p:sp>
        <p:nvSpPr>
          <p:cNvPr id="4" name="Slide Number Placeholder 3"/>
          <p:cNvSpPr>
            <a:spLocks noGrp="1"/>
          </p:cNvSpPr>
          <p:nvPr>
            <p:ph type="sldNum" sz="quarter" idx="5"/>
          </p:nvPr>
        </p:nvSpPr>
        <p:spPr/>
        <p:txBody>
          <a:bodyPr/>
          <a:lstStyle/>
          <a:p>
            <a:fld id="{4B8BD203-35ED-124C-B73C-3B1A23210F3A}" type="slidenum">
              <a:rPr lang="en-US" smtClean="0"/>
              <a:t>45</a:t>
            </a:fld>
            <a:endParaRPr lang="en-US"/>
          </a:p>
        </p:txBody>
      </p:sp>
    </p:spTree>
    <p:extLst>
      <p:ext uri="{BB962C8B-B14F-4D97-AF65-F5344CB8AC3E}">
        <p14:creationId xmlns:p14="http://schemas.microsoft.com/office/powerpoint/2010/main" val="547414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everyday we will take 1 position. Backtesting is to record profit/loss</a:t>
            </a:r>
          </a:p>
          <a:p>
            <a:endParaRPr lang="en-US" dirty="0"/>
          </a:p>
          <a:p>
            <a:r>
              <a:rPr lang="en-US" dirty="0"/>
              <a:t>Train period is from 2015 to 2021 July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Prediction period is from 2021 July to 2022 Mar</a:t>
            </a:r>
          </a:p>
        </p:txBody>
      </p:sp>
      <p:sp>
        <p:nvSpPr>
          <p:cNvPr id="4" name="Slide Number Placeholder 3"/>
          <p:cNvSpPr>
            <a:spLocks noGrp="1"/>
          </p:cNvSpPr>
          <p:nvPr>
            <p:ph type="sldNum" sz="quarter" idx="5"/>
          </p:nvPr>
        </p:nvSpPr>
        <p:spPr/>
        <p:txBody>
          <a:bodyPr/>
          <a:lstStyle/>
          <a:p>
            <a:fld id="{4B8BD203-35ED-124C-B73C-3B1A23210F3A}" type="slidenum">
              <a:rPr lang="en-US" smtClean="0"/>
              <a:t>50</a:t>
            </a:fld>
            <a:endParaRPr lang="en-US"/>
          </a:p>
        </p:txBody>
      </p:sp>
    </p:spTree>
    <p:extLst>
      <p:ext uri="{BB962C8B-B14F-4D97-AF65-F5344CB8AC3E}">
        <p14:creationId xmlns:p14="http://schemas.microsoft.com/office/powerpoint/2010/main" val="3916191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 price on right side and optimize picture</a:t>
            </a:r>
          </a:p>
          <a:p>
            <a:endParaRPr lang="en-US" dirty="0"/>
          </a:p>
          <a:p>
            <a:r>
              <a:rPr lang="en-US" dirty="0"/>
              <a:t>Explain that every trade will either be a long or short</a:t>
            </a:r>
          </a:p>
        </p:txBody>
      </p:sp>
      <p:sp>
        <p:nvSpPr>
          <p:cNvPr id="4" name="Slide Number Placeholder 3"/>
          <p:cNvSpPr>
            <a:spLocks noGrp="1"/>
          </p:cNvSpPr>
          <p:nvPr>
            <p:ph type="sldNum" sz="quarter" idx="5"/>
          </p:nvPr>
        </p:nvSpPr>
        <p:spPr/>
        <p:txBody>
          <a:bodyPr/>
          <a:lstStyle/>
          <a:p>
            <a:fld id="{4B8BD203-35ED-124C-B73C-3B1A23210F3A}" type="slidenum">
              <a:rPr lang="en-US" smtClean="0"/>
              <a:t>5</a:t>
            </a:fld>
            <a:endParaRPr lang="en-US"/>
          </a:p>
        </p:txBody>
      </p:sp>
    </p:spTree>
    <p:extLst>
      <p:ext uri="{BB962C8B-B14F-4D97-AF65-F5344CB8AC3E}">
        <p14:creationId xmlns:p14="http://schemas.microsoft.com/office/powerpoint/2010/main" val="23764884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Extending training set</a:t>
            </a:r>
          </a:p>
        </p:txBody>
      </p:sp>
      <p:sp>
        <p:nvSpPr>
          <p:cNvPr id="4" name="Slide Number Placeholder 3"/>
          <p:cNvSpPr>
            <a:spLocks noGrp="1"/>
          </p:cNvSpPr>
          <p:nvPr>
            <p:ph type="sldNum" sz="quarter" idx="5"/>
          </p:nvPr>
        </p:nvSpPr>
        <p:spPr/>
        <p:txBody>
          <a:bodyPr/>
          <a:lstStyle/>
          <a:p>
            <a:fld id="{4B8BD203-35ED-124C-B73C-3B1A23210F3A}" type="slidenum">
              <a:rPr lang="en-US" smtClean="0"/>
              <a:t>51</a:t>
            </a:fld>
            <a:endParaRPr lang="en-US"/>
          </a:p>
        </p:txBody>
      </p:sp>
    </p:spTree>
    <p:extLst>
      <p:ext uri="{BB962C8B-B14F-4D97-AF65-F5344CB8AC3E}">
        <p14:creationId xmlns:p14="http://schemas.microsoft.com/office/powerpoint/2010/main" val="1416390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8BD203-35ED-124C-B73C-3B1A23210F3A}" type="slidenum">
              <a:rPr lang="en-US" smtClean="0"/>
              <a:t>53</a:t>
            </a:fld>
            <a:endParaRPr lang="en-US"/>
          </a:p>
        </p:txBody>
      </p:sp>
    </p:spTree>
    <p:extLst>
      <p:ext uri="{BB962C8B-B14F-4D97-AF65-F5344CB8AC3E}">
        <p14:creationId xmlns:p14="http://schemas.microsoft.com/office/powerpoint/2010/main" val="2870325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We can see that the events for June 2022 are already published.</a:t>
            </a:r>
          </a:p>
          <a:p>
            <a:r>
              <a:rPr lang="en-US" dirty="0"/>
              <a:t>Red means it is an important event, and orange is next in importance. </a:t>
            </a:r>
          </a:p>
          <a:p>
            <a:r>
              <a:rPr lang="en-US" dirty="0"/>
              <a:t>We can hence preset our bot to collect candles when the time comes.</a:t>
            </a:r>
          </a:p>
        </p:txBody>
      </p:sp>
      <p:sp>
        <p:nvSpPr>
          <p:cNvPr id="4" name="Slide Number Placeholder 3"/>
          <p:cNvSpPr>
            <a:spLocks noGrp="1"/>
          </p:cNvSpPr>
          <p:nvPr>
            <p:ph type="sldNum" sz="quarter" idx="5"/>
          </p:nvPr>
        </p:nvSpPr>
        <p:spPr/>
        <p:txBody>
          <a:bodyPr/>
          <a:lstStyle/>
          <a:p>
            <a:fld id="{4B8BD203-35ED-124C-B73C-3B1A23210F3A}" type="slidenum">
              <a:rPr lang="en-US" smtClean="0"/>
              <a:t>6</a:t>
            </a:fld>
            <a:endParaRPr lang="en-US"/>
          </a:p>
        </p:txBody>
      </p:sp>
    </p:spTree>
    <p:extLst>
      <p:ext uri="{BB962C8B-B14F-4D97-AF65-F5344CB8AC3E}">
        <p14:creationId xmlns:p14="http://schemas.microsoft.com/office/powerpoint/2010/main" val="87545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differences</a:t>
            </a:r>
          </a:p>
        </p:txBody>
      </p:sp>
      <p:sp>
        <p:nvSpPr>
          <p:cNvPr id="4" name="Slide Number Placeholder 3"/>
          <p:cNvSpPr>
            <a:spLocks noGrp="1"/>
          </p:cNvSpPr>
          <p:nvPr>
            <p:ph type="sldNum" sz="quarter" idx="5"/>
          </p:nvPr>
        </p:nvSpPr>
        <p:spPr/>
        <p:txBody>
          <a:bodyPr/>
          <a:lstStyle/>
          <a:p>
            <a:fld id="{4B8BD203-35ED-124C-B73C-3B1A23210F3A}" type="slidenum">
              <a:rPr lang="en-US" smtClean="0"/>
              <a:t>11</a:t>
            </a:fld>
            <a:endParaRPr lang="en-US"/>
          </a:p>
        </p:txBody>
      </p:sp>
    </p:spTree>
    <p:extLst>
      <p:ext uri="{BB962C8B-B14F-4D97-AF65-F5344CB8AC3E}">
        <p14:creationId xmlns:p14="http://schemas.microsoft.com/office/powerpoint/2010/main" val="1213733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X Input is a 3 dimensional array e.g. [3000 events, 4 rows (for each timestep), 1 column] ; shape (3000,4,1). </a:t>
            </a:r>
          </a:p>
          <a:p>
            <a:r>
              <a:rPr lang="en-US" dirty="0"/>
              <a:t>4 candles to predict 1 Y (candle 5)</a:t>
            </a:r>
          </a:p>
          <a:p>
            <a:r>
              <a:rPr lang="en-US" dirty="0"/>
              <a:t>Minmax scaled</a:t>
            </a:r>
          </a:p>
        </p:txBody>
      </p:sp>
      <p:sp>
        <p:nvSpPr>
          <p:cNvPr id="4" name="Slide Number Placeholder 3"/>
          <p:cNvSpPr>
            <a:spLocks noGrp="1"/>
          </p:cNvSpPr>
          <p:nvPr>
            <p:ph type="sldNum" sz="quarter" idx="5"/>
          </p:nvPr>
        </p:nvSpPr>
        <p:spPr/>
        <p:txBody>
          <a:bodyPr/>
          <a:lstStyle/>
          <a:p>
            <a:fld id="{4B8BD203-35ED-124C-B73C-3B1A23210F3A}" type="slidenum">
              <a:rPr lang="en-US" smtClean="0"/>
              <a:t>12</a:t>
            </a:fld>
            <a:endParaRPr lang="en-US"/>
          </a:p>
        </p:txBody>
      </p:sp>
    </p:spTree>
    <p:extLst>
      <p:ext uri="{BB962C8B-B14F-4D97-AF65-F5344CB8AC3E}">
        <p14:creationId xmlns:p14="http://schemas.microsoft.com/office/powerpoint/2010/main" val="4065688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Optimizer </a:t>
            </a:r>
            <a:r>
              <a:rPr lang="en-US" dirty="0" err="1"/>
              <a:t>adam</a:t>
            </a:r>
            <a:r>
              <a:rPr lang="en-US" dirty="0"/>
              <a:t>, loss </a:t>
            </a:r>
            <a:r>
              <a:rPr lang="en-US" dirty="0" err="1"/>
              <a:t>mse</a:t>
            </a:r>
            <a:endParaRPr lang="en-US" dirty="0"/>
          </a:p>
        </p:txBody>
      </p:sp>
      <p:sp>
        <p:nvSpPr>
          <p:cNvPr id="4" name="Slide Number Placeholder 3"/>
          <p:cNvSpPr>
            <a:spLocks noGrp="1"/>
          </p:cNvSpPr>
          <p:nvPr>
            <p:ph type="sldNum" sz="quarter" idx="5"/>
          </p:nvPr>
        </p:nvSpPr>
        <p:spPr/>
        <p:txBody>
          <a:bodyPr/>
          <a:lstStyle/>
          <a:p>
            <a:fld id="{4B8BD203-35ED-124C-B73C-3B1A23210F3A}" type="slidenum">
              <a:rPr lang="en-US" smtClean="0"/>
              <a:t>13</a:t>
            </a:fld>
            <a:endParaRPr lang="en-US"/>
          </a:p>
        </p:txBody>
      </p:sp>
    </p:spTree>
    <p:extLst>
      <p:ext uri="{BB962C8B-B14F-4D97-AF65-F5344CB8AC3E}">
        <p14:creationId xmlns:p14="http://schemas.microsoft.com/office/powerpoint/2010/main" val="209138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differences</a:t>
            </a:r>
          </a:p>
        </p:txBody>
      </p:sp>
      <p:sp>
        <p:nvSpPr>
          <p:cNvPr id="4" name="Slide Number Placeholder 3"/>
          <p:cNvSpPr>
            <a:spLocks noGrp="1"/>
          </p:cNvSpPr>
          <p:nvPr>
            <p:ph type="sldNum" sz="quarter" idx="5"/>
          </p:nvPr>
        </p:nvSpPr>
        <p:spPr/>
        <p:txBody>
          <a:bodyPr/>
          <a:lstStyle/>
          <a:p>
            <a:fld id="{4B8BD203-35ED-124C-B73C-3B1A23210F3A}" type="slidenum">
              <a:rPr lang="en-US" smtClean="0"/>
              <a:t>14</a:t>
            </a:fld>
            <a:endParaRPr lang="en-US"/>
          </a:p>
        </p:txBody>
      </p:sp>
    </p:spTree>
    <p:extLst>
      <p:ext uri="{BB962C8B-B14F-4D97-AF65-F5344CB8AC3E}">
        <p14:creationId xmlns:p14="http://schemas.microsoft.com/office/powerpoint/2010/main" val="2459030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We can see that the events for June 2022 are already published.</a:t>
            </a:r>
          </a:p>
          <a:p>
            <a:r>
              <a:rPr lang="en-US" dirty="0"/>
              <a:t>Red means it is an important event, and orange is next in importance. </a:t>
            </a:r>
          </a:p>
          <a:p>
            <a:r>
              <a:rPr lang="en-US" dirty="0"/>
              <a:t>We can hence preset our bot to collect candles when the time comes.</a:t>
            </a:r>
          </a:p>
        </p:txBody>
      </p:sp>
      <p:sp>
        <p:nvSpPr>
          <p:cNvPr id="4" name="Slide Number Placeholder 3"/>
          <p:cNvSpPr>
            <a:spLocks noGrp="1"/>
          </p:cNvSpPr>
          <p:nvPr>
            <p:ph type="sldNum" sz="quarter" idx="5"/>
          </p:nvPr>
        </p:nvSpPr>
        <p:spPr/>
        <p:txBody>
          <a:bodyPr/>
          <a:lstStyle/>
          <a:p>
            <a:fld id="{4B8BD203-35ED-124C-B73C-3B1A23210F3A}" type="slidenum">
              <a:rPr lang="en-US" smtClean="0"/>
              <a:t>25</a:t>
            </a:fld>
            <a:endParaRPr lang="en-US"/>
          </a:p>
        </p:txBody>
      </p:sp>
    </p:spTree>
    <p:extLst>
      <p:ext uri="{BB962C8B-B14F-4D97-AF65-F5344CB8AC3E}">
        <p14:creationId xmlns:p14="http://schemas.microsoft.com/office/powerpoint/2010/main" val="3531249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The main strategy that this ML model is built on is as shown above. We know that our event time is at 9pm. At 8:59, we will get the price. For example, The price of gold could be 1908. We will then put in a long order at 1910, with take profit 1912, and a short order at 1906, and take profit at 1904. The rationale for this is that the impact of the event will cause the price to jump in either direction. However, we do not know which direction it will jump. Hence, we will input both directions, as we believe that after it hits our order limit, the price will continue to move further to our take profit point. Each order is also set to expire at 5 mins after the event, so that only 1 will trigger. </a:t>
            </a:r>
          </a:p>
          <a:p>
            <a:endParaRPr lang="en-US" dirty="0"/>
          </a:p>
          <a:p>
            <a:r>
              <a:rPr lang="en-US" dirty="0"/>
              <a:t>Indicate trigger point. Put dollar sign. Indicate stop loss and take profit on different slide</a:t>
            </a:r>
          </a:p>
        </p:txBody>
      </p:sp>
      <p:sp>
        <p:nvSpPr>
          <p:cNvPr id="4" name="Slide Number Placeholder 3"/>
          <p:cNvSpPr>
            <a:spLocks noGrp="1"/>
          </p:cNvSpPr>
          <p:nvPr>
            <p:ph type="sldNum" sz="quarter" idx="5"/>
          </p:nvPr>
        </p:nvSpPr>
        <p:spPr/>
        <p:txBody>
          <a:bodyPr/>
          <a:lstStyle/>
          <a:p>
            <a:fld id="{4B8BD203-35ED-124C-B73C-3B1A23210F3A}" type="slidenum">
              <a:rPr lang="en-US" smtClean="0"/>
              <a:t>29</a:t>
            </a:fld>
            <a:endParaRPr lang="en-US"/>
          </a:p>
        </p:txBody>
      </p:sp>
    </p:spTree>
    <p:extLst>
      <p:ext uri="{BB962C8B-B14F-4D97-AF65-F5344CB8AC3E}">
        <p14:creationId xmlns:p14="http://schemas.microsoft.com/office/powerpoint/2010/main" val="2916728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4D993-72C8-DE46-2733-8815448DB63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3EC78B82-C313-F180-2E4A-E7AD9A6BEB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C6D01F1-49C5-5EB1-8510-C671B987A577}"/>
              </a:ext>
            </a:extLst>
          </p:cNvPr>
          <p:cNvSpPr>
            <a:spLocks noGrp="1"/>
          </p:cNvSpPr>
          <p:nvPr>
            <p:ph type="dt" sz="half" idx="10"/>
          </p:nvPr>
        </p:nvSpPr>
        <p:spPr/>
        <p:txBody>
          <a:bodyPr/>
          <a:lstStyle/>
          <a:p>
            <a:fld id="{39474437-CB2E-E247-8A3A-CD24BB3D7579}" type="datetimeFigureOut">
              <a:rPr lang="en-US" smtClean="0"/>
              <a:t>7/19/22</a:t>
            </a:fld>
            <a:endParaRPr lang="en-US"/>
          </a:p>
        </p:txBody>
      </p:sp>
      <p:sp>
        <p:nvSpPr>
          <p:cNvPr id="5" name="Footer Placeholder 4">
            <a:extLst>
              <a:ext uri="{FF2B5EF4-FFF2-40B4-BE49-F238E27FC236}">
                <a16:creationId xmlns:a16="http://schemas.microsoft.com/office/drawing/2014/main" id="{27C2FB18-9D0F-1ED9-6890-30F2AA7289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E67351-2079-5896-907A-E6CD00862E96}"/>
              </a:ext>
            </a:extLst>
          </p:cNvPr>
          <p:cNvSpPr>
            <a:spLocks noGrp="1"/>
          </p:cNvSpPr>
          <p:nvPr>
            <p:ph type="sldNum" sz="quarter" idx="12"/>
          </p:nvPr>
        </p:nvSpPr>
        <p:spPr/>
        <p:txBody>
          <a:bodyPr/>
          <a:lstStyle/>
          <a:p>
            <a:fld id="{03A41750-9091-CE4B-87F3-9CC2C2FFFCE7}" type="slidenum">
              <a:rPr lang="en-US" smtClean="0"/>
              <a:t>‹#›</a:t>
            </a:fld>
            <a:endParaRPr lang="en-US"/>
          </a:p>
        </p:txBody>
      </p:sp>
    </p:spTree>
    <p:extLst>
      <p:ext uri="{BB962C8B-B14F-4D97-AF65-F5344CB8AC3E}">
        <p14:creationId xmlns:p14="http://schemas.microsoft.com/office/powerpoint/2010/main" val="4264093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AF141-F2EB-429E-A529-B686F9E7B50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F297A06-698B-A02B-89FF-0786DD8B302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42A9072-291F-15B7-90BE-90072486DAE4}"/>
              </a:ext>
            </a:extLst>
          </p:cNvPr>
          <p:cNvSpPr>
            <a:spLocks noGrp="1"/>
          </p:cNvSpPr>
          <p:nvPr>
            <p:ph type="dt" sz="half" idx="10"/>
          </p:nvPr>
        </p:nvSpPr>
        <p:spPr/>
        <p:txBody>
          <a:bodyPr/>
          <a:lstStyle/>
          <a:p>
            <a:fld id="{39474437-CB2E-E247-8A3A-CD24BB3D7579}" type="datetimeFigureOut">
              <a:rPr lang="en-US" smtClean="0"/>
              <a:t>7/19/22</a:t>
            </a:fld>
            <a:endParaRPr lang="en-US"/>
          </a:p>
        </p:txBody>
      </p:sp>
      <p:sp>
        <p:nvSpPr>
          <p:cNvPr id="5" name="Footer Placeholder 4">
            <a:extLst>
              <a:ext uri="{FF2B5EF4-FFF2-40B4-BE49-F238E27FC236}">
                <a16:creationId xmlns:a16="http://schemas.microsoft.com/office/drawing/2014/main" id="{D671D34E-3255-A37A-6095-971EDC7E86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569F9B-D109-6210-F4D6-765F4F09BE2C}"/>
              </a:ext>
            </a:extLst>
          </p:cNvPr>
          <p:cNvSpPr>
            <a:spLocks noGrp="1"/>
          </p:cNvSpPr>
          <p:nvPr>
            <p:ph type="sldNum" sz="quarter" idx="12"/>
          </p:nvPr>
        </p:nvSpPr>
        <p:spPr/>
        <p:txBody>
          <a:bodyPr/>
          <a:lstStyle/>
          <a:p>
            <a:fld id="{03A41750-9091-CE4B-87F3-9CC2C2FFFCE7}" type="slidenum">
              <a:rPr lang="en-US" smtClean="0"/>
              <a:t>‹#›</a:t>
            </a:fld>
            <a:endParaRPr lang="en-US"/>
          </a:p>
        </p:txBody>
      </p:sp>
    </p:spTree>
    <p:extLst>
      <p:ext uri="{BB962C8B-B14F-4D97-AF65-F5344CB8AC3E}">
        <p14:creationId xmlns:p14="http://schemas.microsoft.com/office/powerpoint/2010/main" val="3753628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B95F7B-E4C4-B34B-B35A-7CC595BBB66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5919D3A-D75B-2FF3-6582-5DDDA51345A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DB72BA0-F440-669E-CE54-5D07258D9D8A}"/>
              </a:ext>
            </a:extLst>
          </p:cNvPr>
          <p:cNvSpPr>
            <a:spLocks noGrp="1"/>
          </p:cNvSpPr>
          <p:nvPr>
            <p:ph type="dt" sz="half" idx="10"/>
          </p:nvPr>
        </p:nvSpPr>
        <p:spPr/>
        <p:txBody>
          <a:bodyPr/>
          <a:lstStyle/>
          <a:p>
            <a:fld id="{39474437-CB2E-E247-8A3A-CD24BB3D7579}" type="datetimeFigureOut">
              <a:rPr lang="en-US" smtClean="0"/>
              <a:t>7/19/22</a:t>
            </a:fld>
            <a:endParaRPr lang="en-US"/>
          </a:p>
        </p:txBody>
      </p:sp>
      <p:sp>
        <p:nvSpPr>
          <p:cNvPr id="5" name="Footer Placeholder 4">
            <a:extLst>
              <a:ext uri="{FF2B5EF4-FFF2-40B4-BE49-F238E27FC236}">
                <a16:creationId xmlns:a16="http://schemas.microsoft.com/office/drawing/2014/main" id="{28E945B0-AF42-CD0E-851F-8156387B73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6D842D-DC07-8534-FE30-2D31523AE3CB}"/>
              </a:ext>
            </a:extLst>
          </p:cNvPr>
          <p:cNvSpPr>
            <a:spLocks noGrp="1"/>
          </p:cNvSpPr>
          <p:nvPr>
            <p:ph type="sldNum" sz="quarter" idx="12"/>
          </p:nvPr>
        </p:nvSpPr>
        <p:spPr/>
        <p:txBody>
          <a:bodyPr/>
          <a:lstStyle/>
          <a:p>
            <a:fld id="{03A41750-9091-CE4B-87F3-9CC2C2FFFCE7}" type="slidenum">
              <a:rPr lang="en-US" smtClean="0"/>
              <a:t>‹#›</a:t>
            </a:fld>
            <a:endParaRPr lang="en-US"/>
          </a:p>
        </p:txBody>
      </p:sp>
    </p:spTree>
    <p:extLst>
      <p:ext uri="{BB962C8B-B14F-4D97-AF65-F5344CB8AC3E}">
        <p14:creationId xmlns:p14="http://schemas.microsoft.com/office/powerpoint/2010/main" val="1710011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27B4E-3BE6-2A42-9130-F49F36DC6A2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3520706-923C-E94F-2981-D747EAACC42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5A577A8-85EA-A547-8D22-8B246FC481FB}"/>
              </a:ext>
            </a:extLst>
          </p:cNvPr>
          <p:cNvSpPr>
            <a:spLocks noGrp="1"/>
          </p:cNvSpPr>
          <p:nvPr>
            <p:ph type="dt" sz="half" idx="10"/>
          </p:nvPr>
        </p:nvSpPr>
        <p:spPr/>
        <p:txBody>
          <a:bodyPr/>
          <a:lstStyle/>
          <a:p>
            <a:fld id="{39474437-CB2E-E247-8A3A-CD24BB3D7579}" type="datetimeFigureOut">
              <a:rPr lang="en-US" smtClean="0"/>
              <a:t>7/19/22</a:t>
            </a:fld>
            <a:endParaRPr lang="en-US"/>
          </a:p>
        </p:txBody>
      </p:sp>
      <p:sp>
        <p:nvSpPr>
          <p:cNvPr id="5" name="Footer Placeholder 4">
            <a:extLst>
              <a:ext uri="{FF2B5EF4-FFF2-40B4-BE49-F238E27FC236}">
                <a16:creationId xmlns:a16="http://schemas.microsoft.com/office/drawing/2014/main" id="{13CE9660-CEA5-E852-48FE-FCFF373545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772044-EE88-79B9-67BC-0E0893B70FBB}"/>
              </a:ext>
            </a:extLst>
          </p:cNvPr>
          <p:cNvSpPr>
            <a:spLocks noGrp="1"/>
          </p:cNvSpPr>
          <p:nvPr>
            <p:ph type="sldNum" sz="quarter" idx="12"/>
          </p:nvPr>
        </p:nvSpPr>
        <p:spPr/>
        <p:txBody>
          <a:bodyPr/>
          <a:lstStyle/>
          <a:p>
            <a:fld id="{03A41750-9091-CE4B-87F3-9CC2C2FFFCE7}" type="slidenum">
              <a:rPr lang="en-US" smtClean="0"/>
              <a:t>‹#›</a:t>
            </a:fld>
            <a:endParaRPr lang="en-US"/>
          </a:p>
        </p:txBody>
      </p:sp>
    </p:spTree>
    <p:extLst>
      <p:ext uri="{BB962C8B-B14F-4D97-AF65-F5344CB8AC3E}">
        <p14:creationId xmlns:p14="http://schemas.microsoft.com/office/powerpoint/2010/main" val="3679151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BADEC-B317-9C03-AA51-2109420EDE1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FDA289B-A284-13B5-5953-14E7415FD3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23C357D-9A99-375C-51D2-F9B8895642D7}"/>
              </a:ext>
            </a:extLst>
          </p:cNvPr>
          <p:cNvSpPr>
            <a:spLocks noGrp="1"/>
          </p:cNvSpPr>
          <p:nvPr>
            <p:ph type="dt" sz="half" idx="10"/>
          </p:nvPr>
        </p:nvSpPr>
        <p:spPr/>
        <p:txBody>
          <a:bodyPr/>
          <a:lstStyle/>
          <a:p>
            <a:fld id="{39474437-CB2E-E247-8A3A-CD24BB3D7579}" type="datetimeFigureOut">
              <a:rPr lang="en-US" smtClean="0"/>
              <a:t>7/19/22</a:t>
            </a:fld>
            <a:endParaRPr lang="en-US"/>
          </a:p>
        </p:txBody>
      </p:sp>
      <p:sp>
        <p:nvSpPr>
          <p:cNvPr id="5" name="Footer Placeholder 4">
            <a:extLst>
              <a:ext uri="{FF2B5EF4-FFF2-40B4-BE49-F238E27FC236}">
                <a16:creationId xmlns:a16="http://schemas.microsoft.com/office/drawing/2014/main" id="{D62AE127-65DA-7DDF-7A20-121E8964D3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4255DF-FD8F-1BF8-2A07-B65701EA3DB8}"/>
              </a:ext>
            </a:extLst>
          </p:cNvPr>
          <p:cNvSpPr>
            <a:spLocks noGrp="1"/>
          </p:cNvSpPr>
          <p:nvPr>
            <p:ph type="sldNum" sz="quarter" idx="12"/>
          </p:nvPr>
        </p:nvSpPr>
        <p:spPr/>
        <p:txBody>
          <a:bodyPr/>
          <a:lstStyle/>
          <a:p>
            <a:fld id="{03A41750-9091-CE4B-87F3-9CC2C2FFFCE7}" type="slidenum">
              <a:rPr lang="en-US" smtClean="0"/>
              <a:t>‹#›</a:t>
            </a:fld>
            <a:endParaRPr lang="en-US"/>
          </a:p>
        </p:txBody>
      </p:sp>
    </p:spTree>
    <p:extLst>
      <p:ext uri="{BB962C8B-B14F-4D97-AF65-F5344CB8AC3E}">
        <p14:creationId xmlns:p14="http://schemas.microsoft.com/office/powerpoint/2010/main" val="2237430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67007-004B-97B7-D59F-D4568A054E3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01E2598-74AE-99C5-EA12-4288021501E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02091277-69DF-67CA-F239-CF92E3363F8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27E0661-4006-672A-A9C1-467499C88A75}"/>
              </a:ext>
            </a:extLst>
          </p:cNvPr>
          <p:cNvSpPr>
            <a:spLocks noGrp="1"/>
          </p:cNvSpPr>
          <p:nvPr>
            <p:ph type="dt" sz="half" idx="10"/>
          </p:nvPr>
        </p:nvSpPr>
        <p:spPr/>
        <p:txBody>
          <a:bodyPr/>
          <a:lstStyle/>
          <a:p>
            <a:fld id="{39474437-CB2E-E247-8A3A-CD24BB3D7579}" type="datetimeFigureOut">
              <a:rPr lang="en-US" smtClean="0"/>
              <a:t>7/19/22</a:t>
            </a:fld>
            <a:endParaRPr lang="en-US"/>
          </a:p>
        </p:txBody>
      </p:sp>
      <p:sp>
        <p:nvSpPr>
          <p:cNvPr id="6" name="Footer Placeholder 5">
            <a:extLst>
              <a:ext uri="{FF2B5EF4-FFF2-40B4-BE49-F238E27FC236}">
                <a16:creationId xmlns:a16="http://schemas.microsoft.com/office/drawing/2014/main" id="{8D713221-47A7-D91E-AF9E-AB82E263A3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5653A2-8DCE-38E2-EDB8-08073053355C}"/>
              </a:ext>
            </a:extLst>
          </p:cNvPr>
          <p:cNvSpPr>
            <a:spLocks noGrp="1"/>
          </p:cNvSpPr>
          <p:nvPr>
            <p:ph type="sldNum" sz="quarter" idx="12"/>
          </p:nvPr>
        </p:nvSpPr>
        <p:spPr/>
        <p:txBody>
          <a:bodyPr/>
          <a:lstStyle/>
          <a:p>
            <a:fld id="{03A41750-9091-CE4B-87F3-9CC2C2FFFCE7}" type="slidenum">
              <a:rPr lang="en-US" smtClean="0"/>
              <a:t>‹#›</a:t>
            </a:fld>
            <a:endParaRPr lang="en-US"/>
          </a:p>
        </p:txBody>
      </p:sp>
    </p:spTree>
    <p:extLst>
      <p:ext uri="{BB962C8B-B14F-4D97-AF65-F5344CB8AC3E}">
        <p14:creationId xmlns:p14="http://schemas.microsoft.com/office/powerpoint/2010/main" val="2172092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C6976-0DE6-4289-3D02-494B689B5B5F}"/>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4BFE2C8-F4A3-4E07-C1D8-39E2816D18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7D403A1-551F-B5C5-5F8D-703FC19E846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0803C7A-EACC-9292-E7BF-64DC1196EC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93B5A1E-937F-6F0D-D8EF-E9107E3F291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C3D20F5-4B76-7163-2929-8AE68FD244DE}"/>
              </a:ext>
            </a:extLst>
          </p:cNvPr>
          <p:cNvSpPr>
            <a:spLocks noGrp="1"/>
          </p:cNvSpPr>
          <p:nvPr>
            <p:ph type="dt" sz="half" idx="10"/>
          </p:nvPr>
        </p:nvSpPr>
        <p:spPr/>
        <p:txBody>
          <a:bodyPr/>
          <a:lstStyle/>
          <a:p>
            <a:fld id="{39474437-CB2E-E247-8A3A-CD24BB3D7579}" type="datetimeFigureOut">
              <a:rPr lang="en-US" smtClean="0"/>
              <a:t>7/19/22</a:t>
            </a:fld>
            <a:endParaRPr lang="en-US"/>
          </a:p>
        </p:txBody>
      </p:sp>
      <p:sp>
        <p:nvSpPr>
          <p:cNvPr id="8" name="Footer Placeholder 7">
            <a:extLst>
              <a:ext uri="{FF2B5EF4-FFF2-40B4-BE49-F238E27FC236}">
                <a16:creationId xmlns:a16="http://schemas.microsoft.com/office/drawing/2014/main" id="{5F2E76A7-840C-0008-3979-2FAF65B32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220601-AD24-B375-EBBD-048C95C2C71F}"/>
              </a:ext>
            </a:extLst>
          </p:cNvPr>
          <p:cNvSpPr>
            <a:spLocks noGrp="1"/>
          </p:cNvSpPr>
          <p:nvPr>
            <p:ph type="sldNum" sz="quarter" idx="12"/>
          </p:nvPr>
        </p:nvSpPr>
        <p:spPr/>
        <p:txBody>
          <a:bodyPr/>
          <a:lstStyle/>
          <a:p>
            <a:fld id="{03A41750-9091-CE4B-87F3-9CC2C2FFFCE7}" type="slidenum">
              <a:rPr lang="en-US" smtClean="0"/>
              <a:t>‹#›</a:t>
            </a:fld>
            <a:endParaRPr lang="en-US"/>
          </a:p>
        </p:txBody>
      </p:sp>
    </p:spTree>
    <p:extLst>
      <p:ext uri="{BB962C8B-B14F-4D97-AF65-F5344CB8AC3E}">
        <p14:creationId xmlns:p14="http://schemas.microsoft.com/office/powerpoint/2010/main" val="1751055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4CDCF-B56C-B324-3243-97E79E639CD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2F817DF-6107-F6DE-56A9-D8256B90040B}"/>
              </a:ext>
            </a:extLst>
          </p:cNvPr>
          <p:cNvSpPr>
            <a:spLocks noGrp="1"/>
          </p:cNvSpPr>
          <p:nvPr>
            <p:ph type="dt" sz="half" idx="10"/>
          </p:nvPr>
        </p:nvSpPr>
        <p:spPr/>
        <p:txBody>
          <a:bodyPr/>
          <a:lstStyle/>
          <a:p>
            <a:fld id="{39474437-CB2E-E247-8A3A-CD24BB3D7579}" type="datetimeFigureOut">
              <a:rPr lang="en-US" smtClean="0"/>
              <a:t>7/19/22</a:t>
            </a:fld>
            <a:endParaRPr lang="en-US"/>
          </a:p>
        </p:txBody>
      </p:sp>
      <p:sp>
        <p:nvSpPr>
          <p:cNvPr id="4" name="Footer Placeholder 3">
            <a:extLst>
              <a:ext uri="{FF2B5EF4-FFF2-40B4-BE49-F238E27FC236}">
                <a16:creationId xmlns:a16="http://schemas.microsoft.com/office/drawing/2014/main" id="{EC640A12-8606-9B26-2A12-A59F4FAAC10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8A9BFC-1AE8-33F1-EC91-64AE575110AD}"/>
              </a:ext>
            </a:extLst>
          </p:cNvPr>
          <p:cNvSpPr>
            <a:spLocks noGrp="1"/>
          </p:cNvSpPr>
          <p:nvPr>
            <p:ph type="sldNum" sz="quarter" idx="12"/>
          </p:nvPr>
        </p:nvSpPr>
        <p:spPr/>
        <p:txBody>
          <a:bodyPr/>
          <a:lstStyle/>
          <a:p>
            <a:fld id="{03A41750-9091-CE4B-87F3-9CC2C2FFFCE7}" type="slidenum">
              <a:rPr lang="en-US" smtClean="0"/>
              <a:t>‹#›</a:t>
            </a:fld>
            <a:endParaRPr lang="en-US"/>
          </a:p>
        </p:txBody>
      </p:sp>
    </p:spTree>
    <p:extLst>
      <p:ext uri="{BB962C8B-B14F-4D97-AF65-F5344CB8AC3E}">
        <p14:creationId xmlns:p14="http://schemas.microsoft.com/office/powerpoint/2010/main" val="3414500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FA298B-585D-0CEF-C198-A68910673317}"/>
              </a:ext>
            </a:extLst>
          </p:cNvPr>
          <p:cNvSpPr>
            <a:spLocks noGrp="1"/>
          </p:cNvSpPr>
          <p:nvPr>
            <p:ph type="dt" sz="half" idx="10"/>
          </p:nvPr>
        </p:nvSpPr>
        <p:spPr/>
        <p:txBody>
          <a:bodyPr/>
          <a:lstStyle/>
          <a:p>
            <a:fld id="{39474437-CB2E-E247-8A3A-CD24BB3D7579}" type="datetimeFigureOut">
              <a:rPr lang="en-US" smtClean="0"/>
              <a:t>7/19/22</a:t>
            </a:fld>
            <a:endParaRPr lang="en-US"/>
          </a:p>
        </p:txBody>
      </p:sp>
      <p:sp>
        <p:nvSpPr>
          <p:cNvPr id="3" name="Footer Placeholder 2">
            <a:extLst>
              <a:ext uri="{FF2B5EF4-FFF2-40B4-BE49-F238E27FC236}">
                <a16:creationId xmlns:a16="http://schemas.microsoft.com/office/drawing/2014/main" id="{1D40D01E-4B78-8DC4-F5D4-57DB427D39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21F15AC-99D9-B19D-9B54-2791081AAF12}"/>
              </a:ext>
            </a:extLst>
          </p:cNvPr>
          <p:cNvSpPr>
            <a:spLocks noGrp="1"/>
          </p:cNvSpPr>
          <p:nvPr>
            <p:ph type="sldNum" sz="quarter" idx="12"/>
          </p:nvPr>
        </p:nvSpPr>
        <p:spPr/>
        <p:txBody>
          <a:bodyPr/>
          <a:lstStyle/>
          <a:p>
            <a:fld id="{03A41750-9091-CE4B-87F3-9CC2C2FFFCE7}" type="slidenum">
              <a:rPr lang="en-US" smtClean="0"/>
              <a:t>‹#›</a:t>
            </a:fld>
            <a:endParaRPr lang="en-US"/>
          </a:p>
        </p:txBody>
      </p:sp>
    </p:spTree>
    <p:extLst>
      <p:ext uri="{BB962C8B-B14F-4D97-AF65-F5344CB8AC3E}">
        <p14:creationId xmlns:p14="http://schemas.microsoft.com/office/powerpoint/2010/main" val="1326728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4FEAF-8431-0F44-BCDE-D1B0B518AFD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4B4801E-FAF7-6410-8E16-B32A9829F0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B2565FB-9D26-A3B0-EE32-E6B29CC828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8CFF7E3-BC1F-1CCE-09B1-30E92EA11FAE}"/>
              </a:ext>
            </a:extLst>
          </p:cNvPr>
          <p:cNvSpPr>
            <a:spLocks noGrp="1"/>
          </p:cNvSpPr>
          <p:nvPr>
            <p:ph type="dt" sz="half" idx="10"/>
          </p:nvPr>
        </p:nvSpPr>
        <p:spPr/>
        <p:txBody>
          <a:bodyPr/>
          <a:lstStyle/>
          <a:p>
            <a:fld id="{39474437-CB2E-E247-8A3A-CD24BB3D7579}" type="datetimeFigureOut">
              <a:rPr lang="en-US" smtClean="0"/>
              <a:t>7/19/22</a:t>
            </a:fld>
            <a:endParaRPr lang="en-US"/>
          </a:p>
        </p:txBody>
      </p:sp>
      <p:sp>
        <p:nvSpPr>
          <p:cNvPr id="6" name="Footer Placeholder 5">
            <a:extLst>
              <a:ext uri="{FF2B5EF4-FFF2-40B4-BE49-F238E27FC236}">
                <a16:creationId xmlns:a16="http://schemas.microsoft.com/office/drawing/2014/main" id="{88D60735-8B71-94E9-5DC1-A6C3732E3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2F20AF-7C49-3279-92D3-9AE4426ED1FD}"/>
              </a:ext>
            </a:extLst>
          </p:cNvPr>
          <p:cNvSpPr>
            <a:spLocks noGrp="1"/>
          </p:cNvSpPr>
          <p:nvPr>
            <p:ph type="sldNum" sz="quarter" idx="12"/>
          </p:nvPr>
        </p:nvSpPr>
        <p:spPr/>
        <p:txBody>
          <a:bodyPr/>
          <a:lstStyle/>
          <a:p>
            <a:fld id="{03A41750-9091-CE4B-87F3-9CC2C2FFFCE7}" type="slidenum">
              <a:rPr lang="en-US" smtClean="0"/>
              <a:t>‹#›</a:t>
            </a:fld>
            <a:endParaRPr lang="en-US"/>
          </a:p>
        </p:txBody>
      </p:sp>
    </p:spTree>
    <p:extLst>
      <p:ext uri="{BB962C8B-B14F-4D97-AF65-F5344CB8AC3E}">
        <p14:creationId xmlns:p14="http://schemas.microsoft.com/office/powerpoint/2010/main" val="2248840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43FC9-A7DA-FDAC-2C6A-C6B44028C0A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4AFC161-DB84-6188-748D-46E9B74888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7724C24-B63D-D95D-3B0A-5251B6B2E6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91718AE-C82F-E765-778C-2A150DB80DD4}"/>
              </a:ext>
            </a:extLst>
          </p:cNvPr>
          <p:cNvSpPr>
            <a:spLocks noGrp="1"/>
          </p:cNvSpPr>
          <p:nvPr>
            <p:ph type="dt" sz="half" idx="10"/>
          </p:nvPr>
        </p:nvSpPr>
        <p:spPr/>
        <p:txBody>
          <a:bodyPr/>
          <a:lstStyle/>
          <a:p>
            <a:fld id="{39474437-CB2E-E247-8A3A-CD24BB3D7579}" type="datetimeFigureOut">
              <a:rPr lang="en-US" smtClean="0"/>
              <a:t>7/19/22</a:t>
            </a:fld>
            <a:endParaRPr lang="en-US"/>
          </a:p>
        </p:txBody>
      </p:sp>
      <p:sp>
        <p:nvSpPr>
          <p:cNvPr id="6" name="Footer Placeholder 5">
            <a:extLst>
              <a:ext uri="{FF2B5EF4-FFF2-40B4-BE49-F238E27FC236}">
                <a16:creationId xmlns:a16="http://schemas.microsoft.com/office/drawing/2014/main" id="{3F545579-BEA4-CC8C-2691-74355AC28B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5F61FE-E667-4916-1505-8501120B2197}"/>
              </a:ext>
            </a:extLst>
          </p:cNvPr>
          <p:cNvSpPr>
            <a:spLocks noGrp="1"/>
          </p:cNvSpPr>
          <p:nvPr>
            <p:ph type="sldNum" sz="quarter" idx="12"/>
          </p:nvPr>
        </p:nvSpPr>
        <p:spPr/>
        <p:txBody>
          <a:bodyPr/>
          <a:lstStyle/>
          <a:p>
            <a:fld id="{03A41750-9091-CE4B-87F3-9CC2C2FFFCE7}" type="slidenum">
              <a:rPr lang="en-US" smtClean="0"/>
              <a:t>‹#›</a:t>
            </a:fld>
            <a:endParaRPr lang="en-US"/>
          </a:p>
        </p:txBody>
      </p:sp>
    </p:spTree>
    <p:extLst>
      <p:ext uri="{BB962C8B-B14F-4D97-AF65-F5344CB8AC3E}">
        <p14:creationId xmlns:p14="http://schemas.microsoft.com/office/powerpoint/2010/main" val="3328296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119414-01B5-28FB-0B92-8500673921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F36CA06-5179-07BD-F6E7-DBA26A1354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379F8CE-DE2A-59F0-56EF-21F4819412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474437-CB2E-E247-8A3A-CD24BB3D7579}" type="datetimeFigureOut">
              <a:rPr lang="en-US" smtClean="0"/>
              <a:t>7/19/22</a:t>
            </a:fld>
            <a:endParaRPr lang="en-US"/>
          </a:p>
        </p:txBody>
      </p:sp>
      <p:sp>
        <p:nvSpPr>
          <p:cNvPr id="5" name="Footer Placeholder 4">
            <a:extLst>
              <a:ext uri="{FF2B5EF4-FFF2-40B4-BE49-F238E27FC236}">
                <a16:creationId xmlns:a16="http://schemas.microsoft.com/office/drawing/2014/main" id="{3F6EF403-B82B-FE51-6791-1DC1483DFA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D313470-3E95-67AD-771D-5E1AA8AE08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A41750-9091-CE4B-87F3-9CC2C2FFFCE7}" type="slidenum">
              <a:rPr lang="en-US" smtClean="0"/>
              <a:t>‹#›</a:t>
            </a:fld>
            <a:endParaRPr lang="en-US"/>
          </a:p>
        </p:txBody>
      </p:sp>
    </p:spTree>
    <p:extLst>
      <p:ext uri="{BB962C8B-B14F-4D97-AF65-F5344CB8AC3E}">
        <p14:creationId xmlns:p14="http://schemas.microsoft.com/office/powerpoint/2010/main" val="40954201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9476A-A314-BD61-E3AF-D8931D7CD640}"/>
              </a:ext>
            </a:extLst>
          </p:cNvPr>
          <p:cNvSpPr>
            <a:spLocks noGrp="1"/>
          </p:cNvSpPr>
          <p:nvPr>
            <p:ph type="ctrTitle"/>
          </p:nvPr>
        </p:nvSpPr>
        <p:spPr/>
        <p:txBody>
          <a:bodyPr/>
          <a:lstStyle/>
          <a:p>
            <a:r>
              <a:rPr lang="en-US" dirty="0"/>
              <a:t>Trading Gold with </a:t>
            </a:r>
            <a:r>
              <a:rPr lang="en-US"/>
              <a:t>Machine Learning</a:t>
            </a:r>
            <a:endParaRPr lang="en-US" dirty="0"/>
          </a:p>
        </p:txBody>
      </p:sp>
      <p:sp>
        <p:nvSpPr>
          <p:cNvPr id="3" name="Subtitle 2">
            <a:extLst>
              <a:ext uri="{FF2B5EF4-FFF2-40B4-BE49-F238E27FC236}">
                <a16:creationId xmlns:a16="http://schemas.microsoft.com/office/drawing/2014/main" id="{C8A8C316-8514-6E21-25EC-E4F86BA9D24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5781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080BAC9-8723-9B0F-6A26-0206DFAD65D2}"/>
              </a:ext>
            </a:extLst>
          </p:cNvPr>
          <p:cNvPicPr>
            <a:picLocks noGrp="1" noChangeAspect="1"/>
          </p:cNvPicPr>
          <p:nvPr>
            <p:ph idx="1"/>
          </p:nvPr>
        </p:nvPicPr>
        <p:blipFill>
          <a:blip r:embed="rId2"/>
          <a:stretch>
            <a:fillRect/>
          </a:stretch>
        </p:blipFill>
        <p:spPr>
          <a:xfrm>
            <a:off x="1657350" y="1011933"/>
            <a:ext cx="7790148" cy="5660329"/>
          </a:xfrm>
        </p:spPr>
      </p:pic>
      <p:sp>
        <p:nvSpPr>
          <p:cNvPr id="2" name="Title 1">
            <a:extLst>
              <a:ext uri="{FF2B5EF4-FFF2-40B4-BE49-F238E27FC236}">
                <a16:creationId xmlns:a16="http://schemas.microsoft.com/office/drawing/2014/main" id="{8EBBABCE-3B13-F9A6-CA61-2FEBDD38D38A}"/>
              </a:ext>
            </a:extLst>
          </p:cNvPr>
          <p:cNvSpPr>
            <a:spLocks noGrp="1"/>
          </p:cNvSpPr>
          <p:nvPr>
            <p:ph type="title"/>
          </p:nvPr>
        </p:nvSpPr>
        <p:spPr>
          <a:xfrm>
            <a:off x="838200" y="-177800"/>
            <a:ext cx="10515600" cy="1325563"/>
          </a:xfrm>
        </p:spPr>
        <p:txBody>
          <a:bodyPr/>
          <a:lstStyle/>
          <a:p>
            <a:r>
              <a:rPr lang="en-US" dirty="0"/>
              <a:t>Sample Event</a:t>
            </a:r>
          </a:p>
        </p:txBody>
      </p:sp>
      <p:sp>
        <p:nvSpPr>
          <p:cNvPr id="9" name="Rectangle 8">
            <a:extLst>
              <a:ext uri="{FF2B5EF4-FFF2-40B4-BE49-F238E27FC236}">
                <a16:creationId xmlns:a16="http://schemas.microsoft.com/office/drawing/2014/main" id="{A4A5CE44-5D24-545C-F70F-44BE9070A135}"/>
              </a:ext>
            </a:extLst>
          </p:cNvPr>
          <p:cNvSpPr/>
          <p:nvPr/>
        </p:nvSpPr>
        <p:spPr>
          <a:xfrm>
            <a:off x="1657350" y="5846067"/>
            <a:ext cx="7790148" cy="268983"/>
          </a:xfrm>
          <a:prstGeom prst="rect">
            <a:avLst/>
          </a:prstGeom>
          <a:noFill/>
          <a:ln w="38100">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24106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0ADCFD9-0C1A-570E-19FA-1A3EDC63892E}"/>
              </a:ext>
            </a:extLst>
          </p:cNvPr>
          <p:cNvSpPr/>
          <p:nvPr/>
        </p:nvSpPr>
        <p:spPr>
          <a:xfrm>
            <a:off x="409317" y="1513514"/>
            <a:ext cx="1233746" cy="832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Candle  1</a:t>
            </a:r>
          </a:p>
          <a:p>
            <a:pPr algn="ctr"/>
            <a:r>
              <a:rPr lang="en-US" dirty="0"/>
              <a:t>9:59 pm</a:t>
            </a:r>
          </a:p>
        </p:txBody>
      </p:sp>
      <p:sp>
        <p:nvSpPr>
          <p:cNvPr id="5" name="Rectangle 4">
            <a:extLst>
              <a:ext uri="{FF2B5EF4-FFF2-40B4-BE49-F238E27FC236}">
                <a16:creationId xmlns:a16="http://schemas.microsoft.com/office/drawing/2014/main" id="{8EFF6A17-DEB9-A476-5733-F50D8CD78A34}"/>
              </a:ext>
            </a:extLst>
          </p:cNvPr>
          <p:cNvSpPr/>
          <p:nvPr/>
        </p:nvSpPr>
        <p:spPr>
          <a:xfrm>
            <a:off x="2069162" y="1513512"/>
            <a:ext cx="1233746" cy="832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Candle  2</a:t>
            </a:r>
          </a:p>
          <a:p>
            <a:pPr algn="ctr"/>
            <a:r>
              <a:rPr lang="en-US" dirty="0"/>
              <a:t>10:00 pm</a:t>
            </a:r>
          </a:p>
        </p:txBody>
      </p:sp>
      <p:sp>
        <p:nvSpPr>
          <p:cNvPr id="6" name="Rectangle 5">
            <a:extLst>
              <a:ext uri="{FF2B5EF4-FFF2-40B4-BE49-F238E27FC236}">
                <a16:creationId xmlns:a16="http://schemas.microsoft.com/office/drawing/2014/main" id="{8F718D6A-EBCF-408E-F970-E1F2B95EA473}"/>
              </a:ext>
            </a:extLst>
          </p:cNvPr>
          <p:cNvSpPr/>
          <p:nvPr/>
        </p:nvSpPr>
        <p:spPr>
          <a:xfrm>
            <a:off x="3729007" y="1526837"/>
            <a:ext cx="1233746" cy="832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Candle  3</a:t>
            </a:r>
          </a:p>
          <a:p>
            <a:pPr algn="ctr"/>
            <a:r>
              <a:rPr lang="en-US" dirty="0"/>
              <a:t>10:01 pm</a:t>
            </a:r>
          </a:p>
        </p:txBody>
      </p:sp>
      <p:sp>
        <p:nvSpPr>
          <p:cNvPr id="7" name="Rectangle 6">
            <a:extLst>
              <a:ext uri="{FF2B5EF4-FFF2-40B4-BE49-F238E27FC236}">
                <a16:creationId xmlns:a16="http://schemas.microsoft.com/office/drawing/2014/main" id="{565311C0-3386-0D16-DA3F-D9CC059372BB}"/>
              </a:ext>
            </a:extLst>
          </p:cNvPr>
          <p:cNvSpPr/>
          <p:nvPr/>
        </p:nvSpPr>
        <p:spPr>
          <a:xfrm>
            <a:off x="5363308" y="1526837"/>
            <a:ext cx="1233746" cy="832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Candle  4</a:t>
            </a:r>
          </a:p>
          <a:p>
            <a:pPr algn="ctr"/>
            <a:r>
              <a:rPr lang="en-US" dirty="0"/>
              <a:t>10:02 pm</a:t>
            </a:r>
          </a:p>
        </p:txBody>
      </p:sp>
      <p:sp>
        <p:nvSpPr>
          <p:cNvPr id="8" name="Rectangle 7">
            <a:extLst>
              <a:ext uri="{FF2B5EF4-FFF2-40B4-BE49-F238E27FC236}">
                <a16:creationId xmlns:a16="http://schemas.microsoft.com/office/drawing/2014/main" id="{3517BE62-AA5B-383E-79E3-F8B7B3482485}"/>
              </a:ext>
            </a:extLst>
          </p:cNvPr>
          <p:cNvSpPr/>
          <p:nvPr/>
        </p:nvSpPr>
        <p:spPr>
          <a:xfrm>
            <a:off x="7027286" y="1526837"/>
            <a:ext cx="1688089" cy="832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Candle 5 Open</a:t>
            </a:r>
          </a:p>
          <a:p>
            <a:pPr algn="ctr"/>
            <a:r>
              <a:rPr lang="en-US" dirty="0"/>
              <a:t>10:03:01 pm</a:t>
            </a:r>
          </a:p>
        </p:txBody>
      </p:sp>
      <p:sp>
        <p:nvSpPr>
          <p:cNvPr id="9" name="Rectangle 8">
            <a:extLst>
              <a:ext uri="{FF2B5EF4-FFF2-40B4-BE49-F238E27FC236}">
                <a16:creationId xmlns:a16="http://schemas.microsoft.com/office/drawing/2014/main" id="{DFAFA3FB-D01D-6FEF-ADD3-B19C77324733}"/>
              </a:ext>
            </a:extLst>
          </p:cNvPr>
          <p:cNvSpPr/>
          <p:nvPr/>
        </p:nvSpPr>
        <p:spPr>
          <a:xfrm>
            <a:off x="10243934" y="1526837"/>
            <a:ext cx="1753062" cy="832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Candle  5 Close</a:t>
            </a:r>
          </a:p>
          <a:p>
            <a:pPr algn="ctr"/>
            <a:r>
              <a:rPr lang="en-US" dirty="0"/>
              <a:t>10:03:59 pm</a:t>
            </a:r>
          </a:p>
        </p:txBody>
      </p:sp>
      <p:sp>
        <p:nvSpPr>
          <p:cNvPr id="10" name="TextBox 9">
            <a:extLst>
              <a:ext uri="{FF2B5EF4-FFF2-40B4-BE49-F238E27FC236}">
                <a16:creationId xmlns:a16="http://schemas.microsoft.com/office/drawing/2014/main" id="{806620CF-CCE7-4F69-18F2-2B55FC7BA33B}"/>
              </a:ext>
            </a:extLst>
          </p:cNvPr>
          <p:cNvSpPr txBox="1"/>
          <p:nvPr/>
        </p:nvSpPr>
        <p:spPr>
          <a:xfrm>
            <a:off x="7715250" y="2889474"/>
            <a:ext cx="1468084" cy="1077218"/>
          </a:xfrm>
          <a:prstGeom prst="rect">
            <a:avLst/>
          </a:prstGeom>
          <a:solidFill>
            <a:schemeClr val="accent2">
              <a:lumMod val="60000"/>
              <a:lumOff val="40000"/>
            </a:schemeClr>
          </a:solidFill>
          <a:ln>
            <a:solidFill>
              <a:schemeClr val="accent1">
                <a:shade val="50000"/>
              </a:schemeClr>
            </a:solidFill>
          </a:ln>
        </p:spPr>
        <p:txBody>
          <a:bodyPr wrap="square" rtlCol="0">
            <a:spAutoFit/>
          </a:bodyPr>
          <a:lstStyle/>
          <a:p>
            <a:r>
              <a:rPr lang="en-US" sz="1600" dirty="0"/>
              <a:t>Bot presets to collect candle at 10:03:01 pm for candles 1-4</a:t>
            </a:r>
          </a:p>
        </p:txBody>
      </p:sp>
      <p:sp>
        <p:nvSpPr>
          <p:cNvPr id="12" name="TextBox 11">
            <a:extLst>
              <a:ext uri="{FF2B5EF4-FFF2-40B4-BE49-F238E27FC236}">
                <a16:creationId xmlns:a16="http://schemas.microsoft.com/office/drawing/2014/main" id="{CF5E9658-5BF5-B65C-ED53-5B5F72C291FF}"/>
              </a:ext>
            </a:extLst>
          </p:cNvPr>
          <p:cNvSpPr txBox="1"/>
          <p:nvPr/>
        </p:nvSpPr>
        <p:spPr>
          <a:xfrm>
            <a:off x="2013038" y="982563"/>
            <a:ext cx="1345993" cy="307777"/>
          </a:xfrm>
          <a:prstGeom prst="rect">
            <a:avLst/>
          </a:prstGeom>
          <a:noFill/>
          <a:ln>
            <a:solidFill>
              <a:schemeClr val="accent1">
                <a:shade val="50000"/>
              </a:schemeClr>
            </a:solidFill>
          </a:ln>
        </p:spPr>
        <p:txBody>
          <a:bodyPr wrap="square" rtlCol="0">
            <a:spAutoFit/>
          </a:bodyPr>
          <a:lstStyle/>
          <a:p>
            <a:r>
              <a:rPr lang="en-US" sz="1400" dirty="0"/>
              <a:t>Event Start time</a:t>
            </a:r>
          </a:p>
        </p:txBody>
      </p:sp>
      <p:sp>
        <p:nvSpPr>
          <p:cNvPr id="15" name="TextBox 14">
            <a:extLst>
              <a:ext uri="{FF2B5EF4-FFF2-40B4-BE49-F238E27FC236}">
                <a16:creationId xmlns:a16="http://schemas.microsoft.com/office/drawing/2014/main" id="{180ED513-5568-0A59-12C7-EEE0CC777C96}"/>
              </a:ext>
            </a:extLst>
          </p:cNvPr>
          <p:cNvSpPr txBox="1"/>
          <p:nvPr/>
        </p:nvSpPr>
        <p:spPr>
          <a:xfrm>
            <a:off x="293697" y="174616"/>
            <a:ext cx="10579091" cy="584775"/>
          </a:xfrm>
          <a:prstGeom prst="rect">
            <a:avLst/>
          </a:prstGeom>
          <a:noFill/>
        </p:spPr>
        <p:txBody>
          <a:bodyPr wrap="square" rtlCol="0">
            <a:spAutoFit/>
          </a:bodyPr>
          <a:lstStyle/>
          <a:p>
            <a:r>
              <a:rPr lang="en-US" sz="3200" b="1" dirty="0"/>
              <a:t>LSTM Model: Sequence of events for trade execution</a:t>
            </a:r>
          </a:p>
        </p:txBody>
      </p:sp>
      <p:sp>
        <p:nvSpPr>
          <p:cNvPr id="19" name="Bent Up Arrow 18">
            <a:extLst>
              <a:ext uri="{FF2B5EF4-FFF2-40B4-BE49-F238E27FC236}">
                <a16:creationId xmlns:a16="http://schemas.microsoft.com/office/drawing/2014/main" id="{D65D6A78-3D0B-252B-0E53-1A803FECAC71}"/>
              </a:ext>
            </a:extLst>
          </p:cNvPr>
          <p:cNvSpPr/>
          <p:nvPr/>
        </p:nvSpPr>
        <p:spPr>
          <a:xfrm rot="5400000">
            <a:off x="1130258" y="3647802"/>
            <a:ext cx="584777" cy="1572431"/>
          </a:xfrm>
          <a:prstGeom prst="bentUpArrow">
            <a:avLst>
              <a:gd name="adj1" fmla="val 25000"/>
              <a:gd name="adj2" fmla="val 23571"/>
              <a:gd name="adj3" fmla="val 25000"/>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Bent Up Arrow 19">
            <a:extLst>
              <a:ext uri="{FF2B5EF4-FFF2-40B4-BE49-F238E27FC236}">
                <a16:creationId xmlns:a16="http://schemas.microsoft.com/office/drawing/2014/main" id="{A3F08BCF-CED3-CFA8-0D4D-3556CF99685F}"/>
              </a:ext>
            </a:extLst>
          </p:cNvPr>
          <p:cNvSpPr/>
          <p:nvPr/>
        </p:nvSpPr>
        <p:spPr>
          <a:xfrm rot="5400000">
            <a:off x="2699996" y="3502078"/>
            <a:ext cx="584777" cy="1890529"/>
          </a:xfrm>
          <a:prstGeom prst="bentUpArrow">
            <a:avLst>
              <a:gd name="adj1" fmla="val 25000"/>
              <a:gd name="adj2" fmla="val 23571"/>
              <a:gd name="adj3" fmla="val 25000"/>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Bent Up Arrow 22">
            <a:extLst>
              <a:ext uri="{FF2B5EF4-FFF2-40B4-BE49-F238E27FC236}">
                <a16:creationId xmlns:a16="http://schemas.microsoft.com/office/drawing/2014/main" id="{AE91613D-ECAC-795E-D6D2-11F59705843E}"/>
              </a:ext>
            </a:extLst>
          </p:cNvPr>
          <p:cNvSpPr/>
          <p:nvPr/>
        </p:nvSpPr>
        <p:spPr>
          <a:xfrm rot="5400000">
            <a:off x="4377642" y="3558172"/>
            <a:ext cx="572126" cy="1790995"/>
          </a:xfrm>
          <a:prstGeom prst="bentUpArrow">
            <a:avLst>
              <a:gd name="adj1" fmla="val 25000"/>
              <a:gd name="adj2" fmla="val 23571"/>
              <a:gd name="adj3" fmla="val 25000"/>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CE68DF9F-01D3-502E-8BA0-F606114B8C4F}"/>
              </a:ext>
            </a:extLst>
          </p:cNvPr>
          <p:cNvSpPr txBox="1"/>
          <p:nvPr/>
        </p:nvSpPr>
        <p:spPr>
          <a:xfrm>
            <a:off x="409317" y="2903714"/>
            <a:ext cx="6348671" cy="553998"/>
          </a:xfrm>
          <a:prstGeom prst="rect">
            <a:avLst/>
          </a:prstGeom>
          <a:solidFill>
            <a:schemeClr val="bg2">
              <a:lumMod val="75000"/>
            </a:schemeClr>
          </a:solidFill>
        </p:spPr>
        <p:txBody>
          <a:bodyPr wrap="square" rtlCol="0" anchor="ctr" anchorCtr="0">
            <a:spAutoFit/>
          </a:bodyPr>
          <a:lstStyle/>
          <a:p>
            <a:pPr algn="ctr"/>
            <a:r>
              <a:rPr lang="en-US" sz="3000" dirty="0"/>
              <a:t>Bot does nothing</a:t>
            </a:r>
          </a:p>
        </p:txBody>
      </p:sp>
      <p:sp>
        <p:nvSpPr>
          <p:cNvPr id="21" name="Bent Up Arrow 20">
            <a:extLst>
              <a:ext uri="{FF2B5EF4-FFF2-40B4-BE49-F238E27FC236}">
                <a16:creationId xmlns:a16="http://schemas.microsoft.com/office/drawing/2014/main" id="{C44BA081-ECBF-B17D-9146-150C0347D260}"/>
              </a:ext>
            </a:extLst>
          </p:cNvPr>
          <p:cNvSpPr/>
          <p:nvPr/>
        </p:nvSpPr>
        <p:spPr>
          <a:xfrm rot="5400000">
            <a:off x="6081424" y="3434519"/>
            <a:ext cx="572125" cy="2038303"/>
          </a:xfrm>
          <a:prstGeom prst="bentUpArrow">
            <a:avLst>
              <a:gd name="adj1" fmla="val 25000"/>
              <a:gd name="adj2" fmla="val 23571"/>
              <a:gd name="adj3" fmla="val 25000"/>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Down Arrow 23">
            <a:extLst>
              <a:ext uri="{FF2B5EF4-FFF2-40B4-BE49-F238E27FC236}">
                <a16:creationId xmlns:a16="http://schemas.microsoft.com/office/drawing/2014/main" id="{B1A81D14-D10B-8C2A-9740-051E38D30F32}"/>
              </a:ext>
            </a:extLst>
          </p:cNvPr>
          <p:cNvSpPr/>
          <p:nvPr/>
        </p:nvSpPr>
        <p:spPr>
          <a:xfrm>
            <a:off x="7027287" y="2702912"/>
            <a:ext cx="687963" cy="2904082"/>
          </a:xfrm>
          <a:prstGeom prst="down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0D7B04C-2131-B5E3-AFC8-23E472DE759C}"/>
              </a:ext>
            </a:extLst>
          </p:cNvPr>
          <p:cNvSpPr/>
          <p:nvPr/>
        </p:nvSpPr>
        <p:spPr>
          <a:xfrm>
            <a:off x="6757988" y="5900720"/>
            <a:ext cx="4005262" cy="83233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LSTM Model Makes Prediction for Candle 5, 10:03 pm close price</a:t>
            </a:r>
          </a:p>
        </p:txBody>
      </p:sp>
      <p:sp>
        <p:nvSpPr>
          <p:cNvPr id="27" name="Up Arrow 26">
            <a:extLst>
              <a:ext uri="{FF2B5EF4-FFF2-40B4-BE49-F238E27FC236}">
                <a16:creationId xmlns:a16="http://schemas.microsoft.com/office/drawing/2014/main" id="{47C934B3-6320-AA72-5726-2ACA193C6E48}"/>
              </a:ext>
            </a:extLst>
          </p:cNvPr>
          <p:cNvSpPr/>
          <p:nvPr/>
        </p:nvSpPr>
        <p:spPr>
          <a:xfrm>
            <a:off x="9352898" y="2715565"/>
            <a:ext cx="494728" cy="2904082"/>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AB38EF38-0FEC-A8A9-BA4F-F2EC0E91663D}"/>
              </a:ext>
            </a:extLst>
          </p:cNvPr>
          <p:cNvSpPr txBox="1"/>
          <p:nvPr/>
        </p:nvSpPr>
        <p:spPr>
          <a:xfrm>
            <a:off x="9890488" y="4322697"/>
            <a:ext cx="1439500" cy="1077218"/>
          </a:xfrm>
          <a:prstGeom prst="rect">
            <a:avLst/>
          </a:prstGeom>
          <a:solidFill>
            <a:schemeClr val="accent6">
              <a:lumMod val="60000"/>
              <a:lumOff val="40000"/>
            </a:schemeClr>
          </a:solidFill>
          <a:ln>
            <a:solidFill>
              <a:schemeClr val="accent1">
                <a:shade val="50000"/>
              </a:schemeClr>
            </a:solidFill>
          </a:ln>
        </p:spPr>
        <p:txBody>
          <a:bodyPr wrap="square" rtlCol="0">
            <a:spAutoFit/>
          </a:bodyPr>
          <a:lstStyle/>
          <a:p>
            <a:r>
              <a:rPr lang="en-US" sz="1600" dirty="0"/>
              <a:t>Bot sends predicted price to place trade with broker</a:t>
            </a:r>
          </a:p>
        </p:txBody>
      </p:sp>
      <p:sp>
        <p:nvSpPr>
          <p:cNvPr id="29" name="Left-right Arrow 28">
            <a:extLst>
              <a:ext uri="{FF2B5EF4-FFF2-40B4-BE49-F238E27FC236}">
                <a16:creationId xmlns:a16="http://schemas.microsoft.com/office/drawing/2014/main" id="{9D44F96A-4179-1154-6D9F-D98BA7B73036}"/>
              </a:ext>
            </a:extLst>
          </p:cNvPr>
          <p:cNvSpPr/>
          <p:nvPr/>
        </p:nvSpPr>
        <p:spPr>
          <a:xfrm>
            <a:off x="8908154" y="1734487"/>
            <a:ext cx="1143000" cy="41703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1056D7A2-06B8-0AD6-2238-C2A4AF8AD001}"/>
              </a:ext>
            </a:extLst>
          </p:cNvPr>
          <p:cNvSpPr txBox="1"/>
          <p:nvPr/>
        </p:nvSpPr>
        <p:spPr>
          <a:xfrm>
            <a:off x="8806657" y="1093050"/>
            <a:ext cx="1345993" cy="523220"/>
          </a:xfrm>
          <a:prstGeom prst="rect">
            <a:avLst/>
          </a:prstGeom>
          <a:noFill/>
          <a:ln>
            <a:solidFill>
              <a:schemeClr val="accent1">
                <a:shade val="50000"/>
              </a:schemeClr>
            </a:solidFill>
          </a:ln>
        </p:spPr>
        <p:txBody>
          <a:bodyPr wrap="square" rtlCol="0">
            <a:spAutoFit/>
          </a:bodyPr>
          <a:lstStyle/>
          <a:p>
            <a:r>
              <a:rPr lang="en-US" sz="1400" dirty="0"/>
              <a:t>10:03:02 pm to </a:t>
            </a:r>
          </a:p>
          <a:p>
            <a:r>
              <a:rPr lang="en-US" sz="1400" dirty="0"/>
              <a:t>10:03:58 pm</a:t>
            </a:r>
          </a:p>
        </p:txBody>
      </p:sp>
    </p:spTree>
    <p:extLst>
      <p:ext uri="{BB962C8B-B14F-4D97-AF65-F5344CB8AC3E}">
        <p14:creationId xmlns:p14="http://schemas.microsoft.com/office/powerpoint/2010/main" val="2550050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2">
            <a:extLst>
              <a:ext uri="{FF2B5EF4-FFF2-40B4-BE49-F238E27FC236}">
                <a16:creationId xmlns:a16="http://schemas.microsoft.com/office/drawing/2014/main" id="{BC32731B-B866-4B0C-8F6E-42A36B12B2BF}"/>
              </a:ext>
            </a:extLst>
          </p:cNvPr>
          <p:cNvGraphicFramePr>
            <a:graphicFrameLocks noGrp="1"/>
          </p:cNvGraphicFramePr>
          <p:nvPr>
            <p:extLst>
              <p:ext uri="{D42A27DB-BD31-4B8C-83A1-F6EECF244321}">
                <p14:modId xmlns:p14="http://schemas.microsoft.com/office/powerpoint/2010/main" val="838598273"/>
              </p:ext>
            </p:extLst>
          </p:nvPr>
        </p:nvGraphicFramePr>
        <p:xfrm>
          <a:off x="838199" y="1418111"/>
          <a:ext cx="10841967" cy="4922010"/>
        </p:xfrm>
        <a:graphic>
          <a:graphicData uri="http://schemas.openxmlformats.org/drawingml/2006/table">
            <a:tbl>
              <a:tblPr firstRow="1" bandRow="1">
                <a:tableStyleId>{5C22544A-7EE6-4342-B048-85BDC9FD1C3A}</a:tableStyleId>
              </a:tblPr>
              <a:tblGrid>
                <a:gridCol w="1991264">
                  <a:extLst>
                    <a:ext uri="{9D8B030D-6E8A-4147-A177-3AD203B41FA5}">
                      <a16:colId xmlns:a16="http://schemas.microsoft.com/office/drawing/2014/main" val="3540703018"/>
                    </a:ext>
                  </a:extLst>
                </a:gridCol>
                <a:gridCol w="5236714">
                  <a:extLst>
                    <a:ext uri="{9D8B030D-6E8A-4147-A177-3AD203B41FA5}">
                      <a16:colId xmlns:a16="http://schemas.microsoft.com/office/drawing/2014/main" val="2300633239"/>
                    </a:ext>
                  </a:extLst>
                </a:gridCol>
                <a:gridCol w="3613989">
                  <a:extLst>
                    <a:ext uri="{9D8B030D-6E8A-4147-A177-3AD203B41FA5}">
                      <a16:colId xmlns:a16="http://schemas.microsoft.com/office/drawing/2014/main" val="477477245"/>
                    </a:ext>
                  </a:extLst>
                </a:gridCol>
              </a:tblGrid>
              <a:tr h="2461005">
                <a:tc>
                  <a:txBody>
                    <a:bodyPr/>
                    <a:lstStyle/>
                    <a:p>
                      <a:r>
                        <a:rPr lang="en-US" dirty="0"/>
                        <a:t>EVENT 1</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1631643"/>
                  </a:ext>
                </a:extLst>
              </a:tr>
              <a:tr h="24610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EVENT 2</a:t>
                      </a:r>
                    </a:p>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11812055"/>
                  </a:ext>
                </a:extLst>
              </a:tr>
            </a:tbl>
          </a:graphicData>
        </a:graphic>
      </p:graphicFrame>
      <p:sp>
        <p:nvSpPr>
          <p:cNvPr id="2" name="Title 1">
            <a:extLst>
              <a:ext uri="{FF2B5EF4-FFF2-40B4-BE49-F238E27FC236}">
                <a16:creationId xmlns:a16="http://schemas.microsoft.com/office/drawing/2014/main" id="{A44FA280-B930-A575-DD15-7727D640A80A}"/>
              </a:ext>
            </a:extLst>
          </p:cNvPr>
          <p:cNvSpPr>
            <a:spLocks noGrp="1"/>
          </p:cNvSpPr>
          <p:nvPr>
            <p:ph type="title"/>
          </p:nvPr>
        </p:nvSpPr>
        <p:spPr>
          <a:xfrm>
            <a:off x="838200" y="-47625"/>
            <a:ext cx="10515600" cy="1325563"/>
          </a:xfrm>
        </p:spPr>
        <p:txBody>
          <a:bodyPr/>
          <a:lstStyle/>
          <a:p>
            <a:r>
              <a:rPr lang="en-US" dirty="0"/>
              <a:t>LSTM Input/ Model Training</a:t>
            </a:r>
          </a:p>
        </p:txBody>
      </p:sp>
      <p:sp>
        <p:nvSpPr>
          <p:cNvPr id="4" name="Rectangle 3">
            <a:extLst>
              <a:ext uri="{FF2B5EF4-FFF2-40B4-BE49-F238E27FC236}">
                <a16:creationId xmlns:a16="http://schemas.microsoft.com/office/drawing/2014/main" id="{32BCE759-8F81-C240-C221-5A0796EB9624}"/>
              </a:ext>
            </a:extLst>
          </p:cNvPr>
          <p:cNvSpPr/>
          <p:nvPr/>
        </p:nvSpPr>
        <p:spPr>
          <a:xfrm>
            <a:off x="3663354" y="1597825"/>
            <a:ext cx="3243533" cy="34803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Candle 1</a:t>
            </a:r>
          </a:p>
        </p:txBody>
      </p:sp>
      <p:sp>
        <p:nvSpPr>
          <p:cNvPr id="7" name="Rectangle 6">
            <a:extLst>
              <a:ext uri="{FF2B5EF4-FFF2-40B4-BE49-F238E27FC236}">
                <a16:creationId xmlns:a16="http://schemas.microsoft.com/office/drawing/2014/main" id="{5BAAE259-7659-6B71-4ED7-8337C48CFFF3}"/>
              </a:ext>
            </a:extLst>
          </p:cNvPr>
          <p:cNvSpPr/>
          <p:nvPr/>
        </p:nvSpPr>
        <p:spPr>
          <a:xfrm>
            <a:off x="8292864" y="1791461"/>
            <a:ext cx="3243533" cy="70736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Prediction / (Y)  :Candle 5</a:t>
            </a:r>
          </a:p>
        </p:txBody>
      </p:sp>
      <p:sp>
        <p:nvSpPr>
          <p:cNvPr id="8" name="Rectangle 7">
            <a:extLst>
              <a:ext uri="{FF2B5EF4-FFF2-40B4-BE49-F238E27FC236}">
                <a16:creationId xmlns:a16="http://schemas.microsoft.com/office/drawing/2014/main" id="{57F06227-7A8D-0AC7-2793-B5F8BE1B9D1A}"/>
              </a:ext>
            </a:extLst>
          </p:cNvPr>
          <p:cNvSpPr/>
          <p:nvPr/>
        </p:nvSpPr>
        <p:spPr>
          <a:xfrm>
            <a:off x="3663355" y="2145143"/>
            <a:ext cx="3243533" cy="39710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Candle 2 (event start time)</a:t>
            </a:r>
          </a:p>
        </p:txBody>
      </p:sp>
      <p:sp>
        <p:nvSpPr>
          <p:cNvPr id="9" name="Rectangle 8">
            <a:extLst>
              <a:ext uri="{FF2B5EF4-FFF2-40B4-BE49-F238E27FC236}">
                <a16:creationId xmlns:a16="http://schemas.microsoft.com/office/drawing/2014/main" id="{64554AF4-FAF6-D781-594A-5AC86456ACF4}"/>
              </a:ext>
            </a:extLst>
          </p:cNvPr>
          <p:cNvSpPr/>
          <p:nvPr/>
        </p:nvSpPr>
        <p:spPr>
          <a:xfrm>
            <a:off x="3663356" y="2723768"/>
            <a:ext cx="3243533" cy="34803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Candle 3</a:t>
            </a:r>
          </a:p>
        </p:txBody>
      </p:sp>
      <p:sp>
        <p:nvSpPr>
          <p:cNvPr id="10" name="Rectangle 9">
            <a:extLst>
              <a:ext uri="{FF2B5EF4-FFF2-40B4-BE49-F238E27FC236}">
                <a16:creationId xmlns:a16="http://schemas.microsoft.com/office/drawing/2014/main" id="{456B967D-F1FC-0761-B156-C70931CD67C4}"/>
              </a:ext>
            </a:extLst>
          </p:cNvPr>
          <p:cNvSpPr/>
          <p:nvPr/>
        </p:nvSpPr>
        <p:spPr>
          <a:xfrm>
            <a:off x="3663354" y="3205845"/>
            <a:ext cx="3243533" cy="36158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Candle 4</a:t>
            </a:r>
          </a:p>
        </p:txBody>
      </p:sp>
      <p:sp>
        <p:nvSpPr>
          <p:cNvPr id="13" name="Rectangle 12">
            <a:extLst>
              <a:ext uri="{FF2B5EF4-FFF2-40B4-BE49-F238E27FC236}">
                <a16:creationId xmlns:a16="http://schemas.microsoft.com/office/drawing/2014/main" id="{18F9C5F9-4428-4EEA-1E26-C5D07EA869DA}"/>
              </a:ext>
            </a:extLst>
          </p:cNvPr>
          <p:cNvSpPr/>
          <p:nvPr/>
        </p:nvSpPr>
        <p:spPr>
          <a:xfrm>
            <a:off x="3663354" y="3965906"/>
            <a:ext cx="3243533" cy="348038"/>
          </a:xfrm>
          <a:prstGeom prst="rect">
            <a:avLst/>
          </a:prstGeom>
          <a:solidFill>
            <a:schemeClr val="accent6">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Candle 1</a:t>
            </a:r>
          </a:p>
        </p:txBody>
      </p:sp>
      <p:sp>
        <p:nvSpPr>
          <p:cNvPr id="14" name="Rectangle 13">
            <a:extLst>
              <a:ext uri="{FF2B5EF4-FFF2-40B4-BE49-F238E27FC236}">
                <a16:creationId xmlns:a16="http://schemas.microsoft.com/office/drawing/2014/main" id="{CEBB1373-20C3-93D5-AF2B-7B6A0C5CE1C8}"/>
              </a:ext>
            </a:extLst>
          </p:cNvPr>
          <p:cNvSpPr/>
          <p:nvPr/>
        </p:nvSpPr>
        <p:spPr>
          <a:xfrm>
            <a:off x="3663355" y="4513224"/>
            <a:ext cx="3243533" cy="397107"/>
          </a:xfrm>
          <a:prstGeom prst="rect">
            <a:avLst/>
          </a:prstGeom>
          <a:solidFill>
            <a:schemeClr val="accent6">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Candle 2 (event start time)</a:t>
            </a:r>
          </a:p>
        </p:txBody>
      </p:sp>
      <p:sp>
        <p:nvSpPr>
          <p:cNvPr id="15" name="Rectangle 14">
            <a:extLst>
              <a:ext uri="{FF2B5EF4-FFF2-40B4-BE49-F238E27FC236}">
                <a16:creationId xmlns:a16="http://schemas.microsoft.com/office/drawing/2014/main" id="{BD3F776C-040B-3E86-23BC-25EB1B0495C0}"/>
              </a:ext>
            </a:extLst>
          </p:cNvPr>
          <p:cNvSpPr/>
          <p:nvPr/>
        </p:nvSpPr>
        <p:spPr>
          <a:xfrm>
            <a:off x="3663356" y="5091849"/>
            <a:ext cx="3243533" cy="348038"/>
          </a:xfrm>
          <a:prstGeom prst="rect">
            <a:avLst/>
          </a:prstGeom>
          <a:solidFill>
            <a:schemeClr val="accent6">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Candle 3</a:t>
            </a:r>
          </a:p>
        </p:txBody>
      </p:sp>
      <p:sp>
        <p:nvSpPr>
          <p:cNvPr id="16" name="Rectangle 15">
            <a:extLst>
              <a:ext uri="{FF2B5EF4-FFF2-40B4-BE49-F238E27FC236}">
                <a16:creationId xmlns:a16="http://schemas.microsoft.com/office/drawing/2014/main" id="{411CF228-AD68-EC0F-F485-A5AA03DC07EA}"/>
              </a:ext>
            </a:extLst>
          </p:cNvPr>
          <p:cNvSpPr/>
          <p:nvPr/>
        </p:nvSpPr>
        <p:spPr>
          <a:xfrm>
            <a:off x="3663355" y="5656930"/>
            <a:ext cx="3243533" cy="361581"/>
          </a:xfrm>
          <a:prstGeom prst="rect">
            <a:avLst/>
          </a:prstGeom>
          <a:solidFill>
            <a:schemeClr val="accent6">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Candle 4</a:t>
            </a:r>
          </a:p>
        </p:txBody>
      </p:sp>
      <p:sp>
        <p:nvSpPr>
          <p:cNvPr id="17" name="Rectangle 16">
            <a:extLst>
              <a:ext uri="{FF2B5EF4-FFF2-40B4-BE49-F238E27FC236}">
                <a16:creationId xmlns:a16="http://schemas.microsoft.com/office/drawing/2014/main" id="{411777E7-098A-0A99-D10E-1E790CC72F32}"/>
              </a:ext>
            </a:extLst>
          </p:cNvPr>
          <p:cNvSpPr/>
          <p:nvPr/>
        </p:nvSpPr>
        <p:spPr>
          <a:xfrm>
            <a:off x="8292864" y="4019987"/>
            <a:ext cx="3243533" cy="707366"/>
          </a:xfrm>
          <a:prstGeom prst="rect">
            <a:avLst/>
          </a:prstGeom>
          <a:solidFill>
            <a:schemeClr val="accent6">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Prediction / (Y)  :Candle 5</a:t>
            </a:r>
          </a:p>
        </p:txBody>
      </p:sp>
      <p:graphicFrame>
        <p:nvGraphicFramePr>
          <p:cNvPr id="19" name="Table 19">
            <a:extLst>
              <a:ext uri="{FF2B5EF4-FFF2-40B4-BE49-F238E27FC236}">
                <a16:creationId xmlns:a16="http://schemas.microsoft.com/office/drawing/2014/main" id="{58B9A030-B10A-6AA2-28C5-B6A32B18F2E8}"/>
              </a:ext>
            </a:extLst>
          </p:cNvPr>
          <p:cNvGraphicFramePr>
            <a:graphicFrameLocks noGrp="1"/>
          </p:cNvGraphicFramePr>
          <p:nvPr>
            <p:extLst>
              <p:ext uri="{D42A27DB-BD31-4B8C-83A1-F6EECF244321}">
                <p14:modId xmlns:p14="http://schemas.microsoft.com/office/powerpoint/2010/main" val="47142388"/>
              </p:ext>
            </p:extLst>
          </p:nvPr>
        </p:nvGraphicFramePr>
        <p:xfrm>
          <a:off x="838199" y="1047322"/>
          <a:ext cx="10841967" cy="370840"/>
        </p:xfrm>
        <a:graphic>
          <a:graphicData uri="http://schemas.openxmlformats.org/drawingml/2006/table">
            <a:tbl>
              <a:tblPr firstRow="1" bandRow="1">
                <a:tableStyleId>{5C22544A-7EE6-4342-B048-85BDC9FD1C3A}</a:tableStyleId>
              </a:tblPr>
              <a:tblGrid>
                <a:gridCol w="1991265">
                  <a:extLst>
                    <a:ext uri="{9D8B030D-6E8A-4147-A177-3AD203B41FA5}">
                      <a16:colId xmlns:a16="http://schemas.microsoft.com/office/drawing/2014/main" val="843213395"/>
                    </a:ext>
                  </a:extLst>
                </a:gridCol>
                <a:gridCol w="5236713">
                  <a:extLst>
                    <a:ext uri="{9D8B030D-6E8A-4147-A177-3AD203B41FA5}">
                      <a16:colId xmlns:a16="http://schemas.microsoft.com/office/drawing/2014/main" val="268663261"/>
                    </a:ext>
                  </a:extLst>
                </a:gridCol>
                <a:gridCol w="3613989">
                  <a:extLst>
                    <a:ext uri="{9D8B030D-6E8A-4147-A177-3AD203B41FA5}">
                      <a16:colId xmlns:a16="http://schemas.microsoft.com/office/drawing/2014/main" val="1023713383"/>
                    </a:ext>
                  </a:extLst>
                </a:gridCol>
              </a:tblGrid>
              <a:tr h="370840">
                <a:tc>
                  <a:txBody>
                    <a:bodyPr/>
                    <a:lstStyle/>
                    <a:p>
                      <a:endParaRPr lang="en-US" dirty="0"/>
                    </a:p>
                  </a:txBody>
                  <a:tcPr>
                    <a:solidFill>
                      <a:schemeClr val="accent2">
                        <a:lumMod val="60000"/>
                        <a:lumOff val="40000"/>
                      </a:schemeClr>
                    </a:solidFill>
                  </a:tcPr>
                </a:tc>
                <a:tc>
                  <a:txBody>
                    <a:bodyPr/>
                    <a:lstStyle/>
                    <a:p>
                      <a:pPr algn="ctr"/>
                      <a:r>
                        <a:rPr lang="en-US" dirty="0">
                          <a:solidFill>
                            <a:schemeClr val="tx1"/>
                          </a:solidFill>
                        </a:rPr>
                        <a:t>X–TRAIN INPUT</a:t>
                      </a:r>
                    </a:p>
                  </a:txBody>
                  <a:tcPr>
                    <a:solidFill>
                      <a:schemeClr val="accent2">
                        <a:lumMod val="60000"/>
                        <a:lumOff val="40000"/>
                      </a:schemeClr>
                    </a:solidFill>
                  </a:tcPr>
                </a:tc>
                <a:tc>
                  <a:txBody>
                    <a:bodyPr/>
                    <a:lstStyle/>
                    <a:p>
                      <a:pPr algn="ctr"/>
                      <a:r>
                        <a:rPr lang="en-US" dirty="0">
                          <a:solidFill>
                            <a:schemeClr val="tx1"/>
                          </a:solidFill>
                        </a:rPr>
                        <a:t>Y-TRAIN INPUT</a:t>
                      </a:r>
                    </a:p>
                  </a:txBody>
                  <a:tcPr>
                    <a:solidFill>
                      <a:schemeClr val="accent2">
                        <a:lumMod val="60000"/>
                        <a:lumOff val="40000"/>
                      </a:schemeClr>
                    </a:solidFill>
                  </a:tcPr>
                </a:tc>
                <a:extLst>
                  <a:ext uri="{0D108BD9-81ED-4DB2-BD59-A6C34878D82A}">
                    <a16:rowId xmlns:a16="http://schemas.microsoft.com/office/drawing/2014/main" val="3144098488"/>
                  </a:ext>
                </a:extLst>
              </a:tr>
            </a:tbl>
          </a:graphicData>
        </a:graphic>
      </p:graphicFrame>
    </p:spTree>
    <p:extLst>
      <p:ext uri="{BB962C8B-B14F-4D97-AF65-F5344CB8AC3E}">
        <p14:creationId xmlns:p14="http://schemas.microsoft.com/office/powerpoint/2010/main" val="3598033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9A6C8-194E-36B9-A1EB-75C1458317AA}"/>
              </a:ext>
            </a:extLst>
          </p:cNvPr>
          <p:cNvSpPr>
            <a:spLocks noGrp="1"/>
          </p:cNvSpPr>
          <p:nvPr>
            <p:ph type="title"/>
          </p:nvPr>
        </p:nvSpPr>
        <p:spPr/>
        <p:txBody>
          <a:bodyPr/>
          <a:lstStyle/>
          <a:p>
            <a:r>
              <a:rPr lang="en-US" dirty="0"/>
              <a:t>Architecture of LSTM</a:t>
            </a:r>
          </a:p>
        </p:txBody>
      </p:sp>
      <p:sp>
        <p:nvSpPr>
          <p:cNvPr id="4" name="Rectangle 3">
            <a:extLst>
              <a:ext uri="{FF2B5EF4-FFF2-40B4-BE49-F238E27FC236}">
                <a16:creationId xmlns:a16="http://schemas.microsoft.com/office/drawing/2014/main" id="{0C18A24C-DD9C-3282-780C-534BD219E669}"/>
              </a:ext>
            </a:extLst>
          </p:cNvPr>
          <p:cNvSpPr/>
          <p:nvPr/>
        </p:nvSpPr>
        <p:spPr>
          <a:xfrm>
            <a:off x="1362974" y="1690688"/>
            <a:ext cx="9109494" cy="67295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LSTM LAYER 1, RETURN SEQUENCE, DROPOUT 0.2</a:t>
            </a:r>
          </a:p>
        </p:txBody>
      </p:sp>
      <p:sp>
        <p:nvSpPr>
          <p:cNvPr id="5" name="Rectangle 4">
            <a:extLst>
              <a:ext uri="{FF2B5EF4-FFF2-40B4-BE49-F238E27FC236}">
                <a16:creationId xmlns:a16="http://schemas.microsoft.com/office/drawing/2014/main" id="{BD057DD3-D6AA-3EC2-B9BC-4146C52CA883}"/>
              </a:ext>
            </a:extLst>
          </p:cNvPr>
          <p:cNvSpPr/>
          <p:nvPr/>
        </p:nvSpPr>
        <p:spPr>
          <a:xfrm>
            <a:off x="1362974" y="4790850"/>
            <a:ext cx="9109494" cy="67295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LSTM LAYER 4, DROPOUT 0.2</a:t>
            </a:r>
          </a:p>
        </p:txBody>
      </p:sp>
      <p:sp>
        <p:nvSpPr>
          <p:cNvPr id="6" name="Rectangle 5">
            <a:extLst>
              <a:ext uri="{FF2B5EF4-FFF2-40B4-BE49-F238E27FC236}">
                <a16:creationId xmlns:a16="http://schemas.microsoft.com/office/drawing/2014/main" id="{2D376705-DC28-D95F-64D7-D6CA9EF2F042}"/>
              </a:ext>
            </a:extLst>
          </p:cNvPr>
          <p:cNvSpPr/>
          <p:nvPr/>
        </p:nvSpPr>
        <p:spPr>
          <a:xfrm>
            <a:off x="1362974" y="2772000"/>
            <a:ext cx="9109494" cy="67295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LSTM LAYER 2, RETURN SEQUENCE , DROPOUT 0.2</a:t>
            </a:r>
          </a:p>
        </p:txBody>
      </p:sp>
      <p:sp>
        <p:nvSpPr>
          <p:cNvPr id="7" name="Rectangle 6">
            <a:extLst>
              <a:ext uri="{FF2B5EF4-FFF2-40B4-BE49-F238E27FC236}">
                <a16:creationId xmlns:a16="http://schemas.microsoft.com/office/drawing/2014/main" id="{AD7A3C54-7949-8CE9-7913-A9D0E15FB800}"/>
              </a:ext>
            </a:extLst>
          </p:cNvPr>
          <p:cNvSpPr/>
          <p:nvPr/>
        </p:nvSpPr>
        <p:spPr>
          <a:xfrm>
            <a:off x="1362974" y="3781425"/>
            <a:ext cx="9109494" cy="67295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LSTM LAYER 3, RETURN SEQUENCE , DROPOUT 0.2</a:t>
            </a:r>
          </a:p>
        </p:txBody>
      </p:sp>
      <p:sp>
        <p:nvSpPr>
          <p:cNvPr id="8" name="Rectangle 7">
            <a:extLst>
              <a:ext uri="{FF2B5EF4-FFF2-40B4-BE49-F238E27FC236}">
                <a16:creationId xmlns:a16="http://schemas.microsoft.com/office/drawing/2014/main" id="{E262EFFD-05BA-5DC6-F67E-2BA6B94EE749}"/>
              </a:ext>
            </a:extLst>
          </p:cNvPr>
          <p:cNvSpPr/>
          <p:nvPr/>
        </p:nvSpPr>
        <p:spPr>
          <a:xfrm>
            <a:off x="1362974" y="5819925"/>
            <a:ext cx="9109494" cy="67295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DENSE, UNITS = 1</a:t>
            </a:r>
          </a:p>
        </p:txBody>
      </p:sp>
    </p:spTree>
    <p:extLst>
      <p:ext uri="{BB962C8B-B14F-4D97-AF65-F5344CB8AC3E}">
        <p14:creationId xmlns:p14="http://schemas.microsoft.com/office/powerpoint/2010/main" val="48803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5311C0-3386-0D16-DA3F-D9CC059372BB}"/>
              </a:ext>
            </a:extLst>
          </p:cNvPr>
          <p:cNvSpPr/>
          <p:nvPr/>
        </p:nvSpPr>
        <p:spPr>
          <a:xfrm>
            <a:off x="591283" y="1526837"/>
            <a:ext cx="1233746" cy="832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Start</a:t>
            </a:r>
          </a:p>
          <a:p>
            <a:pPr algn="ctr"/>
            <a:r>
              <a:rPr lang="en-US" dirty="0"/>
              <a:t>10:00 pm</a:t>
            </a:r>
          </a:p>
        </p:txBody>
      </p:sp>
      <p:sp>
        <p:nvSpPr>
          <p:cNvPr id="8" name="Rectangle 7">
            <a:extLst>
              <a:ext uri="{FF2B5EF4-FFF2-40B4-BE49-F238E27FC236}">
                <a16:creationId xmlns:a16="http://schemas.microsoft.com/office/drawing/2014/main" id="{3517BE62-AA5B-383E-79E3-F8B7B3482485}"/>
              </a:ext>
            </a:extLst>
          </p:cNvPr>
          <p:cNvSpPr/>
          <p:nvPr/>
        </p:nvSpPr>
        <p:spPr>
          <a:xfrm>
            <a:off x="2275182" y="1526837"/>
            <a:ext cx="1753062" cy="8849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Candle 5 Open</a:t>
            </a:r>
          </a:p>
          <a:p>
            <a:pPr algn="ctr"/>
            <a:r>
              <a:rPr lang="en-US" dirty="0"/>
              <a:t>10:03:01 pm</a:t>
            </a:r>
          </a:p>
        </p:txBody>
      </p:sp>
      <p:sp>
        <p:nvSpPr>
          <p:cNvPr id="9" name="Rectangle 8">
            <a:extLst>
              <a:ext uri="{FF2B5EF4-FFF2-40B4-BE49-F238E27FC236}">
                <a16:creationId xmlns:a16="http://schemas.microsoft.com/office/drawing/2014/main" id="{DFAFA3FB-D01D-6FEF-ADD3-B19C77324733}"/>
              </a:ext>
            </a:extLst>
          </p:cNvPr>
          <p:cNvSpPr/>
          <p:nvPr/>
        </p:nvSpPr>
        <p:spPr>
          <a:xfrm>
            <a:off x="5797554" y="1575516"/>
            <a:ext cx="1753062" cy="832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Candle  5 Close</a:t>
            </a:r>
          </a:p>
          <a:p>
            <a:pPr algn="ctr"/>
            <a:r>
              <a:rPr lang="en-US" dirty="0"/>
              <a:t>10:03:59 pm</a:t>
            </a:r>
          </a:p>
        </p:txBody>
      </p:sp>
      <p:sp>
        <p:nvSpPr>
          <p:cNvPr id="12" name="TextBox 11">
            <a:extLst>
              <a:ext uri="{FF2B5EF4-FFF2-40B4-BE49-F238E27FC236}">
                <a16:creationId xmlns:a16="http://schemas.microsoft.com/office/drawing/2014/main" id="{CF5E9658-5BF5-B65C-ED53-5B5F72C291FF}"/>
              </a:ext>
            </a:extLst>
          </p:cNvPr>
          <p:cNvSpPr txBox="1"/>
          <p:nvPr/>
        </p:nvSpPr>
        <p:spPr>
          <a:xfrm>
            <a:off x="479036" y="989225"/>
            <a:ext cx="1345993" cy="307777"/>
          </a:xfrm>
          <a:prstGeom prst="rect">
            <a:avLst/>
          </a:prstGeom>
          <a:noFill/>
          <a:ln>
            <a:solidFill>
              <a:schemeClr val="accent1">
                <a:shade val="50000"/>
              </a:schemeClr>
            </a:solidFill>
          </a:ln>
        </p:spPr>
        <p:txBody>
          <a:bodyPr wrap="square" rtlCol="0">
            <a:spAutoFit/>
          </a:bodyPr>
          <a:lstStyle/>
          <a:p>
            <a:r>
              <a:rPr lang="en-US" sz="1400" dirty="0"/>
              <a:t>Event Start time</a:t>
            </a:r>
          </a:p>
        </p:txBody>
      </p:sp>
      <p:sp>
        <p:nvSpPr>
          <p:cNvPr id="15" name="TextBox 14">
            <a:extLst>
              <a:ext uri="{FF2B5EF4-FFF2-40B4-BE49-F238E27FC236}">
                <a16:creationId xmlns:a16="http://schemas.microsoft.com/office/drawing/2014/main" id="{180ED513-5568-0A59-12C7-EEE0CC777C96}"/>
              </a:ext>
            </a:extLst>
          </p:cNvPr>
          <p:cNvSpPr txBox="1"/>
          <p:nvPr/>
        </p:nvSpPr>
        <p:spPr>
          <a:xfrm>
            <a:off x="293697" y="174616"/>
            <a:ext cx="10579091" cy="584775"/>
          </a:xfrm>
          <a:prstGeom prst="rect">
            <a:avLst/>
          </a:prstGeom>
          <a:noFill/>
        </p:spPr>
        <p:txBody>
          <a:bodyPr wrap="square" rtlCol="0">
            <a:spAutoFit/>
          </a:bodyPr>
          <a:lstStyle/>
          <a:p>
            <a:r>
              <a:rPr lang="en-US" sz="3200" b="1" dirty="0"/>
              <a:t>LSTM Model: Backtesting</a:t>
            </a:r>
          </a:p>
        </p:txBody>
      </p:sp>
      <p:sp>
        <p:nvSpPr>
          <p:cNvPr id="26" name="Rectangle 25">
            <a:extLst>
              <a:ext uri="{FF2B5EF4-FFF2-40B4-BE49-F238E27FC236}">
                <a16:creationId xmlns:a16="http://schemas.microsoft.com/office/drawing/2014/main" id="{00D7B04C-2131-B5E3-AFC8-23E472DE759C}"/>
              </a:ext>
            </a:extLst>
          </p:cNvPr>
          <p:cNvSpPr/>
          <p:nvPr/>
        </p:nvSpPr>
        <p:spPr>
          <a:xfrm>
            <a:off x="1394920" y="4914993"/>
            <a:ext cx="4005262" cy="83233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LSTM Model Makes Prediction for Candle 5, 10:03 pm close price</a:t>
            </a:r>
          </a:p>
        </p:txBody>
      </p:sp>
      <p:sp>
        <p:nvSpPr>
          <p:cNvPr id="27" name="Up Arrow 26">
            <a:extLst>
              <a:ext uri="{FF2B5EF4-FFF2-40B4-BE49-F238E27FC236}">
                <a16:creationId xmlns:a16="http://schemas.microsoft.com/office/drawing/2014/main" id="{47C934B3-6320-AA72-5726-2ACA193C6E48}"/>
              </a:ext>
            </a:extLst>
          </p:cNvPr>
          <p:cNvSpPr/>
          <p:nvPr/>
        </p:nvSpPr>
        <p:spPr>
          <a:xfrm>
            <a:off x="4286494" y="2743084"/>
            <a:ext cx="494728" cy="1803850"/>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AB38EF38-0FEC-A8A9-BA4F-F2EC0E91663D}"/>
              </a:ext>
            </a:extLst>
          </p:cNvPr>
          <p:cNvSpPr txBox="1"/>
          <p:nvPr/>
        </p:nvSpPr>
        <p:spPr>
          <a:xfrm>
            <a:off x="4781222" y="3262638"/>
            <a:ext cx="688971" cy="584775"/>
          </a:xfrm>
          <a:prstGeom prst="rect">
            <a:avLst/>
          </a:prstGeom>
          <a:solidFill>
            <a:schemeClr val="accent6">
              <a:lumMod val="60000"/>
              <a:lumOff val="40000"/>
            </a:schemeClr>
          </a:solidFill>
          <a:ln>
            <a:solidFill>
              <a:schemeClr val="accent1">
                <a:shade val="50000"/>
              </a:schemeClr>
            </a:solidFill>
          </a:ln>
        </p:spPr>
        <p:txBody>
          <a:bodyPr wrap="square" rtlCol="0">
            <a:spAutoFit/>
          </a:bodyPr>
          <a:lstStyle/>
          <a:p>
            <a:r>
              <a:rPr lang="en-US" sz="1600" dirty="0"/>
              <a:t>Trade here</a:t>
            </a:r>
          </a:p>
        </p:txBody>
      </p:sp>
      <p:sp>
        <p:nvSpPr>
          <p:cNvPr id="22" name="Down Arrow 21">
            <a:extLst>
              <a:ext uri="{FF2B5EF4-FFF2-40B4-BE49-F238E27FC236}">
                <a16:creationId xmlns:a16="http://schemas.microsoft.com/office/drawing/2014/main" id="{49651B6F-995E-A452-0D26-E2BBBD758B9F}"/>
              </a:ext>
            </a:extLst>
          </p:cNvPr>
          <p:cNvSpPr/>
          <p:nvPr/>
        </p:nvSpPr>
        <p:spPr>
          <a:xfrm>
            <a:off x="2976053" y="2725816"/>
            <a:ext cx="494728" cy="1803851"/>
          </a:xfrm>
          <a:prstGeom prst="down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5C80B526-C6FA-DBFE-5D00-1B2907CB8700}"/>
              </a:ext>
            </a:extLst>
          </p:cNvPr>
          <p:cNvSpPr txBox="1"/>
          <p:nvPr/>
        </p:nvSpPr>
        <p:spPr>
          <a:xfrm>
            <a:off x="1394920" y="3153464"/>
            <a:ext cx="1468084" cy="584775"/>
          </a:xfrm>
          <a:prstGeom prst="rect">
            <a:avLst/>
          </a:prstGeom>
          <a:solidFill>
            <a:schemeClr val="accent2">
              <a:lumMod val="60000"/>
              <a:lumOff val="40000"/>
            </a:schemeClr>
          </a:solidFill>
          <a:ln>
            <a:solidFill>
              <a:schemeClr val="accent1">
                <a:shade val="50000"/>
              </a:schemeClr>
            </a:solidFill>
          </a:ln>
        </p:spPr>
        <p:txBody>
          <a:bodyPr wrap="square" rtlCol="0">
            <a:spAutoFit/>
          </a:bodyPr>
          <a:lstStyle/>
          <a:p>
            <a:r>
              <a:rPr lang="en-US" sz="1600" dirty="0"/>
              <a:t>Bot collects candles</a:t>
            </a:r>
          </a:p>
        </p:txBody>
      </p:sp>
      <p:sp>
        <p:nvSpPr>
          <p:cNvPr id="30" name="Rectangle 29">
            <a:extLst>
              <a:ext uri="{FF2B5EF4-FFF2-40B4-BE49-F238E27FC236}">
                <a16:creationId xmlns:a16="http://schemas.microsoft.com/office/drawing/2014/main" id="{399FD02A-2B9B-2976-FB2C-D8D83BCA93E8}"/>
              </a:ext>
            </a:extLst>
          </p:cNvPr>
          <p:cNvSpPr/>
          <p:nvPr/>
        </p:nvSpPr>
        <p:spPr>
          <a:xfrm>
            <a:off x="8005764" y="1561840"/>
            <a:ext cx="1753062" cy="832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Candle  6</a:t>
            </a:r>
          </a:p>
          <a:p>
            <a:pPr algn="ctr"/>
            <a:r>
              <a:rPr lang="en-US" dirty="0"/>
              <a:t>10:04 pm</a:t>
            </a:r>
          </a:p>
        </p:txBody>
      </p:sp>
      <p:sp>
        <p:nvSpPr>
          <p:cNvPr id="31" name="Rectangle 30">
            <a:extLst>
              <a:ext uri="{FF2B5EF4-FFF2-40B4-BE49-F238E27FC236}">
                <a16:creationId xmlns:a16="http://schemas.microsoft.com/office/drawing/2014/main" id="{DAB9D759-F1BD-AF50-D6D8-238C6F2E5EDC}"/>
              </a:ext>
            </a:extLst>
          </p:cNvPr>
          <p:cNvSpPr/>
          <p:nvPr/>
        </p:nvSpPr>
        <p:spPr>
          <a:xfrm>
            <a:off x="10101264" y="1561839"/>
            <a:ext cx="1753062" cy="832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Candle  7, 8, 9 …</a:t>
            </a:r>
          </a:p>
          <a:p>
            <a:pPr algn="ctr"/>
            <a:endParaRPr lang="en-US" dirty="0"/>
          </a:p>
        </p:txBody>
      </p:sp>
      <p:sp>
        <p:nvSpPr>
          <p:cNvPr id="2" name="Right Arrow 1">
            <a:extLst>
              <a:ext uri="{FF2B5EF4-FFF2-40B4-BE49-F238E27FC236}">
                <a16:creationId xmlns:a16="http://schemas.microsoft.com/office/drawing/2014/main" id="{5A455BF2-A903-785E-0FA0-9398F0E9AB61}"/>
              </a:ext>
            </a:extLst>
          </p:cNvPr>
          <p:cNvSpPr/>
          <p:nvPr/>
        </p:nvSpPr>
        <p:spPr>
          <a:xfrm>
            <a:off x="6039313" y="3173916"/>
            <a:ext cx="5815013" cy="728090"/>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Left-right Arrow 31">
            <a:extLst>
              <a:ext uri="{FF2B5EF4-FFF2-40B4-BE49-F238E27FC236}">
                <a16:creationId xmlns:a16="http://schemas.microsoft.com/office/drawing/2014/main" id="{D74CA36F-9F1D-D74F-B7E6-7237953F79D5}"/>
              </a:ext>
            </a:extLst>
          </p:cNvPr>
          <p:cNvSpPr/>
          <p:nvPr/>
        </p:nvSpPr>
        <p:spPr>
          <a:xfrm>
            <a:off x="4225697" y="1603660"/>
            <a:ext cx="1143000" cy="41703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6D3EFC95-2B16-15E0-FDF6-38984B4194D8}"/>
              </a:ext>
            </a:extLst>
          </p:cNvPr>
          <p:cNvSpPr txBox="1"/>
          <p:nvPr/>
        </p:nvSpPr>
        <p:spPr>
          <a:xfrm>
            <a:off x="4124200" y="962223"/>
            <a:ext cx="1345993" cy="523220"/>
          </a:xfrm>
          <a:prstGeom prst="rect">
            <a:avLst/>
          </a:prstGeom>
          <a:noFill/>
          <a:ln>
            <a:solidFill>
              <a:schemeClr val="accent1">
                <a:shade val="50000"/>
              </a:schemeClr>
            </a:solidFill>
          </a:ln>
        </p:spPr>
        <p:txBody>
          <a:bodyPr wrap="square" rtlCol="0">
            <a:spAutoFit/>
          </a:bodyPr>
          <a:lstStyle/>
          <a:p>
            <a:r>
              <a:rPr lang="en-US" sz="1400" dirty="0"/>
              <a:t>10:03:02 pm to </a:t>
            </a:r>
          </a:p>
          <a:p>
            <a:r>
              <a:rPr lang="en-US" sz="1400" dirty="0"/>
              <a:t>10:03:58 pm</a:t>
            </a:r>
          </a:p>
        </p:txBody>
      </p:sp>
      <p:sp>
        <p:nvSpPr>
          <p:cNvPr id="35" name="Rectangle 34">
            <a:extLst>
              <a:ext uri="{FF2B5EF4-FFF2-40B4-BE49-F238E27FC236}">
                <a16:creationId xmlns:a16="http://schemas.microsoft.com/office/drawing/2014/main" id="{430DEAE7-D070-4076-D29D-6278C7471367}"/>
              </a:ext>
            </a:extLst>
          </p:cNvPr>
          <p:cNvSpPr/>
          <p:nvPr/>
        </p:nvSpPr>
        <p:spPr>
          <a:xfrm>
            <a:off x="6104952" y="4640839"/>
            <a:ext cx="4005262" cy="8323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Backtester starts backtesting until prediction hits stop/loss or take profit (taking into account bid-ask spread)</a:t>
            </a:r>
          </a:p>
        </p:txBody>
      </p:sp>
      <p:cxnSp>
        <p:nvCxnSpPr>
          <p:cNvPr id="11" name="Straight Connector 10">
            <a:extLst>
              <a:ext uri="{FF2B5EF4-FFF2-40B4-BE49-F238E27FC236}">
                <a16:creationId xmlns:a16="http://schemas.microsoft.com/office/drawing/2014/main" id="{D3C2C1CC-4D07-CCB7-DFF0-65723C10DFA0}"/>
              </a:ext>
            </a:extLst>
          </p:cNvPr>
          <p:cNvCxnSpPr/>
          <p:nvPr/>
        </p:nvCxnSpPr>
        <p:spPr>
          <a:xfrm>
            <a:off x="5583242" y="492481"/>
            <a:ext cx="0" cy="579092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9253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32FF7-5B95-BE3A-15C9-0416FE87BEAF}"/>
              </a:ext>
            </a:extLst>
          </p:cNvPr>
          <p:cNvSpPr>
            <a:spLocks noGrp="1"/>
          </p:cNvSpPr>
          <p:nvPr>
            <p:ph type="title"/>
          </p:nvPr>
        </p:nvSpPr>
        <p:spPr/>
        <p:txBody>
          <a:bodyPr/>
          <a:lstStyle/>
          <a:p>
            <a:r>
              <a:rPr lang="en-US" dirty="0"/>
              <a:t>Cross Validation</a:t>
            </a:r>
          </a:p>
        </p:txBody>
      </p:sp>
      <p:graphicFrame>
        <p:nvGraphicFramePr>
          <p:cNvPr id="4" name="Table 4">
            <a:extLst>
              <a:ext uri="{FF2B5EF4-FFF2-40B4-BE49-F238E27FC236}">
                <a16:creationId xmlns:a16="http://schemas.microsoft.com/office/drawing/2014/main" id="{CD7BE53C-A617-87E8-2752-DAFF73B63D57}"/>
              </a:ext>
            </a:extLst>
          </p:cNvPr>
          <p:cNvGraphicFramePr>
            <a:graphicFrameLocks noGrp="1"/>
          </p:cNvGraphicFramePr>
          <p:nvPr>
            <p:ph idx="1"/>
            <p:extLst>
              <p:ext uri="{D42A27DB-BD31-4B8C-83A1-F6EECF244321}">
                <p14:modId xmlns:p14="http://schemas.microsoft.com/office/powerpoint/2010/main" val="1463211012"/>
              </p:ext>
            </p:extLst>
          </p:nvPr>
        </p:nvGraphicFramePr>
        <p:xfrm>
          <a:off x="966787" y="1681163"/>
          <a:ext cx="10948984" cy="1010920"/>
        </p:xfrm>
        <a:graphic>
          <a:graphicData uri="http://schemas.openxmlformats.org/drawingml/2006/table">
            <a:tbl>
              <a:tblPr firstRow="1" bandRow="1">
                <a:tableStyleId>{5C22544A-7EE6-4342-B048-85BDC9FD1C3A}</a:tableStyleId>
              </a:tblPr>
              <a:tblGrid>
                <a:gridCol w="1081817">
                  <a:extLst>
                    <a:ext uri="{9D8B030D-6E8A-4147-A177-3AD203B41FA5}">
                      <a16:colId xmlns:a16="http://schemas.microsoft.com/office/drawing/2014/main" val="2140318582"/>
                    </a:ext>
                  </a:extLst>
                </a:gridCol>
                <a:gridCol w="1103047">
                  <a:extLst>
                    <a:ext uri="{9D8B030D-6E8A-4147-A177-3AD203B41FA5}">
                      <a16:colId xmlns:a16="http://schemas.microsoft.com/office/drawing/2014/main" val="3157930190"/>
                    </a:ext>
                  </a:extLst>
                </a:gridCol>
                <a:gridCol w="1081817">
                  <a:extLst>
                    <a:ext uri="{9D8B030D-6E8A-4147-A177-3AD203B41FA5}">
                      <a16:colId xmlns:a16="http://schemas.microsoft.com/office/drawing/2014/main" val="4109924091"/>
                    </a:ext>
                  </a:extLst>
                </a:gridCol>
                <a:gridCol w="1081816">
                  <a:extLst>
                    <a:ext uri="{9D8B030D-6E8A-4147-A177-3AD203B41FA5}">
                      <a16:colId xmlns:a16="http://schemas.microsoft.com/office/drawing/2014/main" val="2636064889"/>
                    </a:ext>
                  </a:extLst>
                </a:gridCol>
                <a:gridCol w="1191404">
                  <a:extLst>
                    <a:ext uri="{9D8B030D-6E8A-4147-A177-3AD203B41FA5}">
                      <a16:colId xmlns:a16="http://schemas.microsoft.com/office/drawing/2014/main" val="627355816"/>
                    </a:ext>
                  </a:extLst>
                </a:gridCol>
                <a:gridCol w="1081817">
                  <a:extLst>
                    <a:ext uri="{9D8B030D-6E8A-4147-A177-3AD203B41FA5}">
                      <a16:colId xmlns:a16="http://schemas.microsoft.com/office/drawing/2014/main" val="3687442990"/>
                    </a:ext>
                  </a:extLst>
                </a:gridCol>
                <a:gridCol w="1081816">
                  <a:extLst>
                    <a:ext uri="{9D8B030D-6E8A-4147-A177-3AD203B41FA5}">
                      <a16:colId xmlns:a16="http://schemas.microsoft.com/office/drawing/2014/main" val="1705070703"/>
                    </a:ext>
                  </a:extLst>
                </a:gridCol>
                <a:gridCol w="1081817">
                  <a:extLst>
                    <a:ext uri="{9D8B030D-6E8A-4147-A177-3AD203B41FA5}">
                      <a16:colId xmlns:a16="http://schemas.microsoft.com/office/drawing/2014/main" val="2024017215"/>
                    </a:ext>
                  </a:extLst>
                </a:gridCol>
                <a:gridCol w="1081816">
                  <a:extLst>
                    <a:ext uri="{9D8B030D-6E8A-4147-A177-3AD203B41FA5}">
                      <a16:colId xmlns:a16="http://schemas.microsoft.com/office/drawing/2014/main" val="3915036349"/>
                    </a:ext>
                  </a:extLst>
                </a:gridCol>
                <a:gridCol w="1081817">
                  <a:extLst>
                    <a:ext uri="{9D8B030D-6E8A-4147-A177-3AD203B41FA5}">
                      <a16:colId xmlns:a16="http://schemas.microsoft.com/office/drawing/2014/main" val="772643044"/>
                    </a:ext>
                  </a:extLst>
                </a:gridCol>
              </a:tblGrid>
              <a:tr h="370840">
                <a:tc>
                  <a:txBody>
                    <a:bodyPr/>
                    <a:lstStyle/>
                    <a:p>
                      <a:r>
                        <a:rPr lang="en-US" dirty="0"/>
                        <a:t>Period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Period 2</a:t>
                      </a:r>
                    </a:p>
                  </a:txBody>
                  <a:tcPr/>
                </a:tc>
                <a:tc>
                  <a:txBody>
                    <a:bodyPr/>
                    <a:lstStyle/>
                    <a:p>
                      <a:r>
                        <a:rPr lang="en-US" dirty="0"/>
                        <a:t>Period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Period 4</a:t>
                      </a:r>
                    </a:p>
                  </a:txBody>
                  <a:tcPr/>
                </a:tc>
                <a:tc>
                  <a:txBody>
                    <a:bodyPr/>
                    <a:lstStyle/>
                    <a:p>
                      <a:r>
                        <a:rPr lang="en-US" dirty="0"/>
                        <a:t>Period 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Period 6</a:t>
                      </a:r>
                    </a:p>
                  </a:txBody>
                  <a:tcPr/>
                </a:tc>
                <a:tc>
                  <a:txBody>
                    <a:bodyPr/>
                    <a:lstStyle/>
                    <a:p>
                      <a:r>
                        <a:rPr lang="en-US" dirty="0"/>
                        <a:t>Period 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Period 8</a:t>
                      </a:r>
                    </a:p>
                  </a:txBody>
                  <a:tcPr/>
                </a:tc>
                <a:tc>
                  <a:txBody>
                    <a:bodyPr/>
                    <a:lstStyle/>
                    <a:p>
                      <a:r>
                        <a:rPr lang="en-US" dirty="0"/>
                        <a:t>Period 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Period 10</a:t>
                      </a:r>
                    </a:p>
                  </a:txBody>
                  <a:tcPr/>
                </a:tc>
                <a:extLst>
                  <a:ext uri="{0D108BD9-81ED-4DB2-BD59-A6C34878D82A}">
                    <a16:rowId xmlns:a16="http://schemas.microsoft.com/office/drawing/2014/main" val="1805789946"/>
                  </a:ext>
                </a:extLst>
              </a:tr>
              <a:tr h="370840">
                <a:tc>
                  <a:txBody>
                    <a:bodyPr/>
                    <a:lstStyle/>
                    <a:p>
                      <a:r>
                        <a:rPr lang="en-US" dirty="0"/>
                        <a:t>Jan 15 –</a:t>
                      </a:r>
                    </a:p>
                    <a:p>
                      <a:r>
                        <a:rPr lang="en-US" dirty="0"/>
                        <a:t>Aug 15</a:t>
                      </a:r>
                    </a:p>
                  </a:txBody>
                  <a:tcPr/>
                </a:tc>
                <a:tc>
                  <a:txBody>
                    <a:bodyPr/>
                    <a:lstStyle/>
                    <a:p>
                      <a:r>
                        <a:rPr lang="en-US" dirty="0"/>
                        <a:t>Aug 15 – </a:t>
                      </a:r>
                    </a:p>
                    <a:p>
                      <a:r>
                        <a:rPr lang="en-US" dirty="0"/>
                        <a:t>Mar 16</a:t>
                      </a:r>
                    </a:p>
                  </a:txBody>
                  <a:tcPr/>
                </a:tc>
                <a:tc>
                  <a:txBody>
                    <a:bodyPr/>
                    <a:lstStyle/>
                    <a:p>
                      <a:r>
                        <a:rPr lang="en-US" dirty="0"/>
                        <a:t>Mar 16 -</a:t>
                      </a:r>
                    </a:p>
                    <a:p>
                      <a:r>
                        <a:rPr lang="en-US" dirty="0"/>
                        <a:t>Nov 16</a:t>
                      </a:r>
                    </a:p>
                  </a:txBody>
                  <a:tcPr/>
                </a:tc>
                <a:tc>
                  <a:txBody>
                    <a:bodyPr/>
                    <a:lstStyle/>
                    <a:p>
                      <a:r>
                        <a:rPr lang="en-US" dirty="0"/>
                        <a:t>Nov 16 – </a:t>
                      </a:r>
                    </a:p>
                    <a:p>
                      <a:r>
                        <a:rPr lang="en-US" dirty="0"/>
                        <a:t>Jun 17</a:t>
                      </a:r>
                    </a:p>
                  </a:txBody>
                  <a:tcPr/>
                </a:tc>
                <a:tc>
                  <a:txBody>
                    <a:bodyPr/>
                    <a:lstStyle/>
                    <a:p>
                      <a:r>
                        <a:rPr lang="en-US" dirty="0"/>
                        <a:t>Jun 17 – </a:t>
                      </a:r>
                    </a:p>
                    <a:p>
                      <a:r>
                        <a:rPr lang="en-US" dirty="0"/>
                        <a:t>Feb 18</a:t>
                      </a:r>
                    </a:p>
                  </a:txBody>
                  <a:tcPr/>
                </a:tc>
                <a:tc>
                  <a:txBody>
                    <a:bodyPr/>
                    <a:lstStyle/>
                    <a:p>
                      <a:r>
                        <a:rPr lang="en-US" dirty="0"/>
                        <a:t>Feb 18 – </a:t>
                      </a:r>
                    </a:p>
                    <a:p>
                      <a:r>
                        <a:rPr lang="en-US" dirty="0"/>
                        <a:t>Nov 18</a:t>
                      </a:r>
                    </a:p>
                  </a:txBody>
                  <a:tcPr/>
                </a:tc>
                <a:tc>
                  <a:txBody>
                    <a:bodyPr/>
                    <a:lstStyle/>
                    <a:p>
                      <a:r>
                        <a:rPr lang="en-US" dirty="0"/>
                        <a:t>Nov 18 – </a:t>
                      </a:r>
                    </a:p>
                    <a:p>
                      <a:r>
                        <a:rPr lang="en-US" dirty="0"/>
                        <a:t>Sep 19</a:t>
                      </a:r>
                    </a:p>
                  </a:txBody>
                  <a:tcPr/>
                </a:tc>
                <a:tc>
                  <a:txBody>
                    <a:bodyPr/>
                    <a:lstStyle/>
                    <a:p>
                      <a:r>
                        <a:rPr lang="en-US" dirty="0"/>
                        <a:t>Sep 19 –</a:t>
                      </a:r>
                    </a:p>
                    <a:p>
                      <a:r>
                        <a:rPr lang="en-US" dirty="0"/>
                        <a:t>Jul 20</a:t>
                      </a:r>
                    </a:p>
                  </a:txBody>
                  <a:tcPr/>
                </a:tc>
                <a:tc>
                  <a:txBody>
                    <a:bodyPr/>
                    <a:lstStyle/>
                    <a:p>
                      <a:r>
                        <a:rPr lang="en-US" dirty="0"/>
                        <a:t>Jul 20 – </a:t>
                      </a:r>
                    </a:p>
                    <a:p>
                      <a:r>
                        <a:rPr lang="en-US" dirty="0"/>
                        <a:t>Jul 21</a:t>
                      </a:r>
                    </a:p>
                  </a:txBody>
                  <a:tcPr/>
                </a:tc>
                <a:tc>
                  <a:txBody>
                    <a:bodyPr/>
                    <a:lstStyle/>
                    <a:p>
                      <a:r>
                        <a:rPr lang="en-US" dirty="0"/>
                        <a:t>Jul 21 – </a:t>
                      </a:r>
                    </a:p>
                    <a:p>
                      <a:r>
                        <a:rPr lang="en-US" dirty="0"/>
                        <a:t>Mar 22</a:t>
                      </a:r>
                    </a:p>
                  </a:txBody>
                  <a:tcPr/>
                </a:tc>
                <a:extLst>
                  <a:ext uri="{0D108BD9-81ED-4DB2-BD59-A6C34878D82A}">
                    <a16:rowId xmlns:a16="http://schemas.microsoft.com/office/drawing/2014/main" val="2352729148"/>
                  </a:ext>
                </a:extLst>
              </a:tr>
            </a:tbl>
          </a:graphicData>
        </a:graphic>
      </p:graphicFrame>
      <p:sp>
        <p:nvSpPr>
          <p:cNvPr id="5" name="Left-right Arrow 4">
            <a:extLst>
              <a:ext uri="{FF2B5EF4-FFF2-40B4-BE49-F238E27FC236}">
                <a16:creationId xmlns:a16="http://schemas.microsoft.com/office/drawing/2014/main" id="{495C65E0-789A-0147-EA58-DD47754B1D87}"/>
              </a:ext>
            </a:extLst>
          </p:cNvPr>
          <p:cNvSpPr/>
          <p:nvPr/>
        </p:nvSpPr>
        <p:spPr>
          <a:xfrm>
            <a:off x="1171576" y="3512821"/>
            <a:ext cx="9615488" cy="720000"/>
          </a:xfrm>
          <a:prstGeom prst="lef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p>
        </p:txBody>
      </p:sp>
      <p:sp>
        <p:nvSpPr>
          <p:cNvPr id="7" name="Left-right Arrow 6">
            <a:extLst>
              <a:ext uri="{FF2B5EF4-FFF2-40B4-BE49-F238E27FC236}">
                <a16:creationId xmlns:a16="http://schemas.microsoft.com/office/drawing/2014/main" id="{794ED4C4-F4BA-6F1C-ED68-8AC1D0F5BB12}"/>
              </a:ext>
            </a:extLst>
          </p:cNvPr>
          <p:cNvSpPr/>
          <p:nvPr/>
        </p:nvSpPr>
        <p:spPr>
          <a:xfrm>
            <a:off x="9740505" y="5129304"/>
            <a:ext cx="1101325" cy="720000"/>
          </a:xfrm>
          <a:prstGeom prst="lef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Test</a:t>
            </a:r>
          </a:p>
        </p:txBody>
      </p:sp>
      <p:sp>
        <p:nvSpPr>
          <p:cNvPr id="8" name="Left-right Arrow 7">
            <a:extLst>
              <a:ext uri="{FF2B5EF4-FFF2-40B4-BE49-F238E27FC236}">
                <a16:creationId xmlns:a16="http://schemas.microsoft.com/office/drawing/2014/main" id="{363378DC-6824-79CB-B731-F6150F2A4AAC}"/>
              </a:ext>
            </a:extLst>
          </p:cNvPr>
          <p:cNvSpPr/>
          <p:nvPr/>
        </p:nvSpPr>
        <p:spPr>
          <a:xfrm>
            <a:off x="10841831" y="5117037"/>
            <a:ext cx="1235870" cy="720000"/>
          </a:xfrm>
          <a:prstGeom prst="lef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p>
        </p:txBody>
      </p:sp>
      <p:sp>
        <p:nvSpPr>
          <p:cNvPr id="9" name="TextBox 8">
            <a:extLst>
              <a:ext uri="{FF2B5EF4-FFF2-40B4-BE49-F238E27FC236}">
                <a16:creationId xmlns:a16="http://schemas.microsoft.com/office/drawing/2014/main" id="{2DF50D1B-5E77-5E73-819E-E43B31DBAFEE}"/>
              </a:ext>
            </a:extLst>
          </p:cNvPr>
          <p:cNvSpPr txBox="1"/>
          <p:nvPr/>
        </p:nvSpPr>
        <p:spPr>
          <a:xfrm>
            <a:off x="114300" y="3585330"/>
            <a:ext cx="71913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CV 1: </a:t>
            </a:r>
          </a:p>
        </p:txBody>
      </p:sp>
      <p:sp>
        <p:nvSpPr>
          <p:cNvPr id="11" name="TextBox 10">
            <a:extLst>
              <a:ext uri="{FF2B5EF4-FFF2-40B4-BE49-F238E27FC236}">
                <a16:creationId xmlns:a16="http://schemas.microsoft.com/office/drawing/2014/main" id="{6B5002D2-B4FB-17B2-28C2-1D08ED5F03D1}"/>
              </a:ext>
            </a:extLst>
          </p:cNvPr>
          <p:cNvSpPr txBox="1"/>
          <p:nvPr/>
        </p:nvSpPr>
        <p:spPr>
          <a:xfrm>
            <a:off x="114300" y="5292371"/>
            <a:ext cx="71913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CV 2: </a:t>
            </a:r>
          </a:p>
        </p:txBody>
      </p:sp>
      <p:sp>
        <p:nvSpPr>
          <p:cNvPr id="13" name="Left-right Arrow 12">
            <a:extLst>
              <a:ext uri="{FF2B5EF4-FFF2-40B4-BE49-F238E27FC236}">
                <a16:creationId xmlns:a16="http://schemas.microsoft.com/office/drawing/2014/main" id="{2934C26C-8B3C-1795-F624-01A0A92FB63F}"/>
              </a:ext>
            </a:extLst>
          </p:cNvPr>
          <p:cNvSpPr/>
          <p:nvPr/>
        </p:nvSpPr>
        <p:spPr>
          <a:xfrm>
            <a:off x="10831118" y="3512821"/>
            <a:ext cx="1101325" cy="720000"/>
          </a:xfrm>
          <a:prstGeom prst="lef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Test</a:t>
            </a:r>
          </a:p>
        </p:txBody>
      </p:sp>
      <p:sp>
        <p:nvSpPr>
          <p:cNvPr id="14" name="Left-right Arrow 13">
            <a:extLst>
              <a:ext uri="{FF2B5EF4-FFF2-40B4-BE49-F238E27FC236}">
                <a16:creationId xmlns:a16="http://schemas.microsoft.com/office/drawing/2014/main" id="{6F665449-F535-38B9-229A-ED3347C9C785}"/>
              </a:ext>
            </a:extLst>
          </p:cNvPr>
          <p:cNvSpPr/>
          <p:nvPr/>
        </p:nvSpPr>
        <p:spPr>
          <a:xfrm>
            <a:off x="1171575" y="5129304"/>
            <a:ext cx="8568931" cy="720000"/>
          </a:xfrm>
          <a:prstGeom prst="lef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p>
        </p:txBody>
      </p:sp>
    </p:spTree>
    <p:extLst>
      <p:ext uri="{BB962C8B-B14F-4D97-AF65-F5344CB8AC3E}">
        <p14:creationId xmlns:p14="http://schemas.microsoft.com/office/powerpoint/2010/main" val="697445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3C44E-4877-85A3-3088-D660628ECEE8}"/>
              </a:ext>
            </a:extLst>
          </p:cNvPr>
          <p:cNvSpPr>
            <a:spLocks noGrp="1"/>
          </p:cNvSpPr>
          <p:nvPr>
            <p:ph type="title"/>
          </p:nvPr>
        </p:nvSpPr>
        <p:spPr>
          <a:xfrm>
            <a:off x="838200" y="0"/>
            <a:ext cx="10948988" cy="1325563"/>
          </a:xfrm>
        </p:spPr>
        <p:txBody>
          <a:bodyPr/>
          <a:lstStyle/>
          <a:p>
            <a:r>
              <a:rPr lang="en-US" dirty="0"/>
              <a:t>Difference between prediction and actual price</a:t>
            </a:r>
          </a:p>
        </p:txBody>
      </p:sp>
      <p:pic>
        <p:nvPicPr>
          <p:cNvPr id="5" name="Content Placeholder 4">
            <a:extLst>
              <a:ext uri="{FF2B5EF4-FFF2-40B4-BE49-F238E27FC236}">
                <a16:creationId xmlns:a16="http://schemas.microsoft.com/office/drawing/2014/main" id="{96842770-9D5B-8EA2-1FAF-1393EAA8F732}"/>
              </a:ext>
            </a:extLst>
          </p:cNvPr>
          <p:cNvPicPr>
            <a:picLocks noGrp="1" noChangeAspect="1"/>
          </p:cNvPicPr>
          <p:nvPr>
            <p:ph idx="1"/>
          </p:nvPr>
        </p:nvPicPr>
        <p:blipFill>
          <a:blip r:embed="rId2"/>
          <a:stretch>
            <a:fillRect/>
          </a:stretch>
        </p:blipFill>
        <p:spPr>
          <a:xfrm>
            <a:off x="2056262" y="2155825"/>
            <a:ext cx="6679303" cy="4351338"/>
          </a:xfrm>
        </p:spPr>
      </p:pic>
      <p:sp>
        <p:nvSpPr>
          <p:cNvPr id="6" name="TextBox 5">
            <a:extLst>
              <a:ext uri="{FF2B5EF4-FFF2-40B4-BE49-F238E27FC236}">
                <a16:creationId xmlns:a16="http://schemas.microsoft.com/office/drawing/2014/main" id="{E3A028DE-4C6A-C059-D078-242586ACB2B2}"/>
              </a:ext>
            </a:extLst>
          </p:cNvPr>
          <p:cNvSpPr txBox="1"/>
          <p:nvPr/>
        </p:nvSpPr>
        <p:spPr>
          <a:xfrm>
            <a:off x="838200" y="1186696"/>
            <a:ext cx="2075738" cy="369332"/>
          </a:xfrm>
          <a:prstGeom prst="rect">
            <a:avLst/>
          </a:prstGeom>
          <a:noFill/>
        </p:spPr>
        <p:txBody>
          <a:bodyPr wrap="square" rtlCol="0">
            <a:spAutoFit/>
          </a:bodyPr>
          <a:lstStyle/>
          <a:p>
            <a:pPr marL="285750" indent="-285750">
              <a:buFont typeface="Arial" panose="020B0604020202020204" pitchFamily="34" charset="0"/>
              <a:buChar char="•"/>
            </a:pPr>
            <a:r>
              <a:rPr lang="en-US" dirty="0"/>
              <a:t>Mean: $6.70</a:t>
            </a:r>
          </a:p>
        </p:txBody>
      </p:sp>
    </p:spTree>
    <p:extLst>
      <p:ext uri="{BB962C8B-B14F-4D97-AF65-F5344CB8AC3E}">
        <p14:creationId xmlns:p14="http://schemas.microsoft.com/office/powerpoint/2010/main" val="771961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7A4DB-CAC5-C101-68F8-5A18AD9033D2}"/>
              </a:ext>
            </a:extLst>
          </p:cNvPr>
          <p:cNvSpPr>
            <a:spLocks noGrp="1"/>
          </p:cNvSpPr>
          <p:nvPr>
            <p:ph type="title"/>
          </p:nvPr>
        </p:nvSpPr>
        <p:spPr/>
        <p:txBody>
          <a:bodyPr/>
          <a:lstStyle/>
          <a:p>
            <a:r>
              <a:rPr lang="en-US" dirty="0"/>
              <a:t>Analysis of Trade</a:t>
            </a:r>
          </a:p>
        </p:txBody>
      </p:sp>
      <p:pic>
        <p:nvPicPr>
          <p:cNvPr id="11" name="Content Placeholder 10">
            <a:extLst>
              <a:ext uri="{FF2B5EF4-FFF2-40B4-BE49-F238E27FC236}">
                <a16:creationId xmlns:a16="http://schemas.microsoft.com/office/drawing/2014/main" id="{2475BA8E-6B69-1830-D0D6-0E2FA88433AA}"/>
              </a:ext>
            </a:extLst>
          </p:cNvPr>
          <p:cNvPicPr>
            <a:picLocks noGrp="1" noChangeAspect="1"/>
          </p:cNvPicPr>
          <p:nvPr>
            <p:ph idx="1"/>
          </p:nvPr>
        </p:nvPicPr>
        <p:blipFill>
          <a:blip r:embed="rId2"/>
          <a:stretch>
            <a:fillRect/>
          </a:stretch>
        </p:blipFill>
        <p:spPr>
          <a:xfrm>
            <a:off x="386366" y="1869342"/>
            <a:ext cx="10967434" cy="4144669"/>
          </a:xfrm>
        </p:spPr>
      </p:pic>
    </p:spTree>
    <p:extLst>
      <p:ext uri="{BB962C8B-B14F-4D97-AF65-F5344CB8AC3E}">
        <p14:creationId xmlns:p14="http://schemas.microsoft.com/office/powerpoint/2010/main" val="1315172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6A5A5-49B4-2363-519A-A9E477AABD20}"/>
              </a:ext>
            </a:extLst>
          </p:cNvPr>
          <p:cNvSpPr>
            <a:spLocks noGrp="1"/>
          </p:cNvSpPr>
          <p:nvPr>
            <p:ph type="title"/>
          </p:nvPr>
        </p:nvSpPr>
        <p:spPr/>
        <p:txBody>
          <a:bodyPr/>
          <a:lstStyle/>
          <a:p>
            <a:r>
              <a:rPr lang="en-US" dirty="0"/>
              <a:t>Analysis of profits against movement in gold</a:t>
            </a:r>
          </a:p>
        </p:txBody>
      </p:sp>
      <p:pic>
        <p:nvPicPr>
          <p:cNvPr id="5" name="Content Placeholder 4">
            <a:extLst>
              <a:ext uri="{FF2B5EF4-FFF2-40B4-BE49-F238E27FC236}">
                <a16:creationId xmlns:a16="http://schemas.microsoft.com/office/drawing/2014/main" id="{1A59D093-6486-7E0C-BC32-62D0644E7972}"/>
              </a:ext>
            </a:extLst>
          </p:cNvPr>
          <p:cNvPicPr>
            <a:picLocks noGrp="1" noChangeAspect="1"/>
          </p:cNvPicPr>
          <p:nvPr>
            <p:ph idx="1"/>
          </p:nvPr>
        </p:nvPicPr>
        <p:blipFill>
          <a:blip r:embed="rId2"/>
          <a:stretch>
            <a:fillRect/>
          </a:stretch>
        </p:blipFill>
        <p:spPr>
          <a:xfrm>
            <a:off x="1292353" y="1573212"/>
            <a:ext cx="8745998" cy="4933950"/>
          </a:xfrm>
        </p:spPr>
      </p:pic>
    </p:spTree>
    <p:extLst>
      <p:ext uri="{BB962C8B-B14F-4D97-AF65-F5344CB8AC3E}">
        <p14:creationId xmlns:p14="http://schemas.microsoft.com/office/powerpoint/2010/main" val="3750188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15FC3-E86F-251F-A468-30A7FEBF1E0C}"/>
              </a:ext>
            </a:extLst>
          </p:cNvPr>
          <p:cNvSpPr>
            <a:spLocks noGrp="1"/>
          </p:cNvSpPr>
          <p:nvPr>
            <p:ph type="title"/>
          </p:nvPr>
        </p:nvSpPr>
        <p:spPr/>
        <p:txBody>
          <a:bodyPr/>
          <a:lstStyle/>
          <a:p>
            <a:r>
              <a:rPr lang="en-US" dirty="0"/>
              <a:t>Max Drawdown</a:t>
            </a:r>
          </a:p>
        </p:txBody>
      </p:sp>
      <p:pic>
        <p:nvPicPr>
          <p:cNvPr id="5" name="Content Placeholder 4">
            <a:extLst>
              <a:ext uri="{FF2B5EF4-FFF2-40B4-BE49-F238E27FC236}">
                <a16:creationId xmlns:a16="http://schemas.microsoft.com/office/drawing/2014/main" id="{6CA786A1-3541-34A5-5F29-A727BD7608DC}"/>
              </a:ext>
            </a:extLst>
          </p:cNvPr>
          <p:cNvPicPr>
            <a:picLocks noGrp="1" noChangeAspect="1"/>
          </p:cNvPicPr>
          <p:nvPr>
            <p:ph idx="1"/>
          </p:nvPr>
        </p:nvPicPr>
        <p:blipFill>
          <a:blip r:embed="rId2"/>
          <a:stretch>
            <a:fillRect/>
          </a:stretch>
        </p:blipFill>
        <p:spPr>
          <a:xfrm>
            <a:off x="1143000" y="1911704"/>
            <a:ext cx="7028326" cy="4293833"/>
          </a:xfrm>
        </p:spPr>
      </p:pic>
      <p:sp>
        <p:nvSpPr>
          <p:cNvPr id="6" name="TextBox 5">
            <a:extLst>
              <a:ext uri="{FF2B5EF4-FFF2-40B4-BE49-F238E27FC236}">
                <a16:creationId xmlns:a16="http://schemas.microsoft.com/office/drawing/2014/main" id="{A6DDA884-6542-4F13-3DBA-E008E60253E3}"/>
              </a:ext>
            </a:extLst>
          </p:cNvPr>
          <p:cNvSpPr txBox="1"/>
          <p:nvPr/>
        </p:nvSpPr>
        <p:spPr>
          <a:xfrm>
            <a:off x="8343900" y="2428875"/>
            <a:ext cx="2428875" cy="1477328"/>
          </a:xfrm>
          <a:prstGeom prst="rect">
            <a:avLst/>
          </a:prstGeom>
          <a:noFill/>
        </p:spPr>
        <p:txBody>
          <a:bodyPr wrap="square" rtlCol="0">
            <a:spAutoFit/>
          </a:bodyPr>
          <a:lstStyle/>
          <a:p>
            <a:r>
              <a:rPr lang="en-US" dirty="0"/>
              <a:t>Max Drawdown: </a:t>
            </a:r>
          </a:p>
          <a:p>
            <a:r>
              <a:rPr lang="en-US" dirty="0"/>
              <a:t>$2011</a:t>
            </a:r>
          </a:p>
          <a:p>
            <a:endParaRPr lang="en-US" dirty="0"/>
          </a:p>
          <a:p>
            <a:r>
              <a:rPr lang="en-US" dirty="0"/>
              <a:t>Max Drawdown Period: </a:t>
            </a:r>
          </a:p>
          <a:p>
            <a:r>
              <a:rPr lang="en-US" dirty="0"/>
              <a:t>603 days</a:t>
            </a:r>
          </a:p>
        </p:txBody>
      </p:sp>
      <p:cxnSp>
        <p:nvCxnSpPr>
          <p:cNvPr id="8" name="Straight Connector 7">
            <a:extLst>
              <a:ext uri="{FF2B5EF4-FFF2-40B4-BE49-F238E27FC236}">
                <a16:creationId xmlns:a16="http://schemas.microsoft.com/office/drawing/2014/main" id="{DDFB3346-68CE-C2FD-F5BA-B84155E4C9D5}"/>
              </a:ext>
            </a:extLst>
          </p:cNvPr>
          <p:cNvCxnSpPr>
            <a:cxnSpLocks/>
          </p:cNvCxnSpPr>
          <p:nvPr/>
        </p:nvCxnSpPr>
        <p:spPr>
          <a:xfrm>
            <a:off x="6958013" y="3906203"/>
            <a:ext cx="428624" cy="0"/>
          </a:xfrm>
          <a:prstGeom prst="line">
            <a:avLst/>
          </a:prstGeom>
          <a:ln w="38100">
            <a:solidFill>
              <a:schemeClr val="dk1"/>
            </a:solidFill>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01C64570-B959-B9ED-97B8-7BF7A0BF4B27}"/>
              </a:ext>
            </a:extLst>
          </p:cNvPr>
          <p:cNvCxnSpPr>
            <a:cxnSpLocks/>
          </p:cNvCxnSpPr>
          <p:nvPr/>
        </p:nvCxnSpPr>
        <p:spPr>
          <a:xfrm>
            <a:off x="3695701" y="4872991"/>
            <a:ext cx="1704974" cy="0"/>
          </a:xfrm>
          <a:prstGeom prst="line">
            <a:avLst/>
          </a:prstGeom>
          <a:ln w="38100">
            <a:solidFill>
              <a:schemeClr val="dk1"/>
            </a:solidFill>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A29F94CB-745A-A4B0-E9ED-31091435C442}"/>
              </a:ext>
            </a:extLst>
          </p:cNvPr>
          <p:cNvSpPr txBox="1"/>
          <p:nvPr/>
        </p:nvSpPr>
        <p:spPr>
          <a:xfrm>
            <a:off x="3983831" y="4985266"/>
            <a:ext cx="1128713" cy="369332"/>
          </a:xfrm>
          <a:prstGeom prst="rect">
            <a:avLst/>
          </a:prstGeom>
          <a:noFill/>
        </p:spPr>
        <p:txBody>
          <a:bodyPr wrap="square" rtlCol="0">
            <a:spAutoFit/>
          </a:bodyPr>
          <a:lstStyle/>
          <a:p>
            <a:r>
              <a:rPr lang="en-US" dirty="0"/>
              <a:t>603 days</a:t>
            </a:r>
          </a:p>
        </p:txBody>
      </p:sp>
      <p:sp>
        <p:nvSpPr>
          <p:cNvPr id="13" name="TextBox 12">
            <a:extLst>
              <a:ext uri="{FF2B5EF4-FFF2-40B4-BE49-F238E27FC236}">
                <a16:creationId xmlns:a16="http://schemas.microsoft.com/office/drawing/2014/main" id="{92C2019F-6A4F-1869-6B14-046BF48916DF}"/>
              </a:ext>
            </a:extLst>
          </p:cNvPr>
          <p:cNvSpPr txBox="1"/>
          <p:nvPr/>
        </p:nvSpPr>
        <p:spPr>
          <a:xfrm>
            <a:off x="6822280" y="4058620"/>
            <a:ext cx="1128713" cy="369332"/>
          </a:xfrm>
          <a:prstGeom prst="rect">
            <a:avLst/>
          </a:prstGeom>
          <a:noFill/>
        </p:spPr>
        <p:txBody>
          <a:bodyPr wrap="square" rtlCol="0">
            <a:spAutoFit/>
          </a:bodyPr>
          <a:lstStyle/>
          <a:p>
            <a:r>
              <a:rPr lang="en-US" dirty="0"/>
              <a:t>$2011</a:t>
            </a:r>
          </a:p>
        </p:txBody>
      </p:sp>
    </p:spTree>
    <p:extLst>
      <p:ext uri="{BB962C8B-B14F-4D97-AF65-F5344CB8AC3E}">
        <p14:creationId xmlns:p14="http://schemas.microsoft.com/office/powerpoint/2010/main" val="1153902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81E1F-B70E-BB86-2A77-1D07C4A1E72F}"/>
              </a:ext>
            </a:extLst>
          </p:cNvPr>
          <p:cNvSpPr>
            <a:spLocks noGrp="1"/>
          </p:cNvSpPr>
          <p:nvPr>
            <p:ph type="title"/>
          </p:nvPr>
        </p:nvSpPr>
        <p:spPr>
          <a:xfrm>
            <a:off x="838200" y="828675"/>
            <a:ext cx="10515600" cy="3933827"/>
          </a:xfrm>
        </p:spPr>
        <p:txBody>
          <a:bodyPr>
            <a:normAutofit/>
          </a:bodyPr>
          <a:lstStyle/>
          <a:p>
            <a:r>
              <a:rPr lang="en-SG" dirty="0"/>
              <a:t>None of the information contained here constitutes an offer (or solicitation of an offer) to buy or sell any currency, product or financial instrument, to make any investment, or to participate in any particular trading </a:t>
            </a:r>
            <a:r>
              <a:rPr lang="en-SG"/>
              <a:t>strategy. </a:t>
            </a:r>
            <a:endParaRPr lang="en-US" dirty="0"/>
          </a:p>
        </p:txBody>
      </p:sp>
    </p:spTree>
    <p:extLst>
      <p:ext uri="{BB962C8B-B14F-4D97-AF65-F5344CB8AC3E}">
        <p14:creationId xmlns:p14="http://schemas.microsoft.com/office/powerpoint/2010/main" val="12104175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3CCA-255E-C5EA-A2E4-20D54F0646A1}"/>
              </a:ext>
            </a:extLst>
          </p:cNvPr>
          <p:cNvSpPr>
            <a:spLocks noGrp="1"/>
          </p:cNvSpPr>
          <p:nvPr>
            <p:ph type="title"/>
          </p:nvPr>
        </p:nvSpPr>
        <p:spPr/>
        <p:txBody>
          <a:bodyPr/>
          <a:lstStyle/>
          <a:p>
            <a:r>
              <a:rPr lang="en-US" dirty="0"/>
              <a:t>Results (2015 – 2022 March)</a:t>
            </a:r>
          </a:p>
        </p:txBody>
      </p:sp>
      <p:graphicFrame>
        <p:nvGraphicFramePr>
          <p:cNvPr id="4" name="Table 4">
            <a:extLst>
              <a:ext uri="{FF2B5EF4-FFF2-40B4-BE49-F238E27FC236}">
                <a16:creationId xmlns:a16="http://schemas.microsoft.com/office/drawing/2014/main" id="{32F5BBCC-F342-C7F0-E3E4-C01A23319FD6}"/>
              </a:ext>
            </a:extLst>
          </p:cNvPr>
          <p:cNvGraphicFramePr>
            <a:graphicFrameLocks noGrp="1"/>
          </p:cNvGraphicFramePr>
          <p:nvPr>
            <p:ph idx="1"/>
            <p:extLst>
              <p:ext uri="{D42A27DB-BD31-4B8C-83A1-F6EECF244321}">
                <p14:modId xmlns:p14="http://schemas.microsoft.com/office/powerpoint/2010/main" val="1541596817"/>
              </p:ext>
            </p:extLst>
          </p:nvPr>
        </p:nvGraphicFramePr>
        <p:xfrm>
          <a:off x="838203" y="2082800"/>
          <a:ext cx="10515597" cy="148336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1358756905"/>
                    </a:ext>
                  </a:extLst>
                </a:gridCol>
                <a:gridCol w="3505199">
                  <a:extLst>
                    <a:ext uri="{9D8B030D-6E8A-4147-A177-3AD203B41FA5}">
                      <a16:colId xmlns:a16="http://schemas.microsoft.com/office/drawing/2014/main" val="1751158707"/>
                    </a:ext>
                  </a:extLst>
                </a:gridCol>
                <a:gridCol w="3505199">
                  <a:extLst>
                    <a:ext uri="{9D8B030D-6E8A-4147-A177-3AD203B41FA5}">
                      <a16:colId xmlns:a16="http://schemas.microsoft.com/office/drawing/2014/main" val="2695058032"/>
                    </a:ext>
                  </a:extLst>
                </a:gridCol>
              </a:tblGrid>
              <a:tr h="370840">
                <a:tc>
                  <a:txBody>
                    <a:bodyPr/>
                    <a:lstStyle/>
                    <a:p>
                      <a:r>
                        <a:rPr lang="en-US" dirty="0"/>
                        <a:t>Total Trades: 3049</a:t>
                      </a:r>
                    </a:p>
                  </a:txBody>
                  <a:tcPr/>
                </a:tc>
                <a:tc>
                  <a:txBody>
                    <a:bodyPr/>
                    <a:lstStyle/>
                    <a:p>
                      <a:r>
                        <a:rPr lang="en-US" dirty="0"/>
                        <a:t>Success Percentage</a:t>
                      </a:r>
                    </a:p>
                  </a:txBody>
                  <a:tcPr/>
                </a:tc>
                <a:tc>
                  <a:txBody>
                    <a:bodyPr/>
                    <a:lstStyle/>
                    <a:p>
                      <a:r>
                        <a:rPr lang="en-US" dirty="0"/>
                        <a:t>Profit per unit</a:t>
                      </a:r>
                    </a:p>
                  </a:txBody>
                  <a:tcPr/>
                </a:tc>
                <a:extLst>
                  <a:ext uri="{0D108BD9-81ED-4DB2-BD59-A6C34878D82A}">
                    <a16:rowId xmlns:a16="http://schemas.microsoft.com/office/drawing/2014/main" val="2991445490"/>
                  </a:ext>
                </a:extLst>
              </a:tr>
              <a:tr h="370840">
                <a:tc>
                  <a:txBody>
                    <a:bodyPr/>
                    <a:lstStyle/>
                    <a:p>
                      <a:r>
                        <a:rPr lang="en-US" dirty="0"/>
                        <a:t>Long</a:t>
                      </a:r>
                    </a:p>
                  </a:txBody>
                  <a:tcPr/>
                </a:tc>
                <a:tc>
                  <a:txBody>
                    <a:bodyPr/>
                    <a:lstStyle/>
                    <a:p>
                      <a:r>
                        <a:rPr lang="en-US" dirty="0"/>
                        <a:t>55%</a:t>
                      </a:r>
                    </a:p>
                  </a:txBody>
                  <a:tcPr/>
                </a:tc>
                <a:tc>
                  <a:txBody>
                    <a:bodyPr/>
                    <a:lstStyle/>
                    <a:p>
                      <a:r>
                        <a:rPr lang="en-US" dirty="0"/>
                        <a:t>$8532</a:t>
                      </a:r>
                    </a:p>
                  </a:txBody>
                  <a:tcPr/>
                </a:tc>
                <a:extLst>
                  <a:ext uri="{0D108BD9-81ED-4DB2-BD59-A6C34878D82A}">
                    <a16:rowId xmlns:a16="http://schemas.microsoft.com/office/drawing/2014/main" val="2972278136"/>
                  </a:ext>
                </a:extLst>
              </a:tr>
              <a:tr h="370840">
                <a:tc>
                  <a:txBody>
                    <a:bodyPr/>
                    <a:lstStyle/>
                    <a:p>
                      <a:r>
                        <a:rPr lang="en-US" dirty="0"/>
                        <a:t>Short</a:t>
                      </a:r>
                    </a:p>
                  </a:txBody>
                  <a:tcPr/>
                </a:tc>
                <a:tc>
                  <a:txBody>
                    <a:bodyPr/>
                    <a:lstStyle/>
                    <a:p>
                      <a:r>
                        <a:rPr lang="en-US" dirty="0"/>
                        <a:t>47%</a:t>
                      </a:r>
                    </a:p>
                  </a:txBody>
                  <a:tcPr/>
                </a:tc>
                <a:tc>
                  <a:txBody>
                    <a:bodyPr/>
                    <a:lstStyle/>
                    <a:p>
                      <a:r>
                        <a:rPr lang="en-US" dirty="0"/>
                        <a:t>$889</a:t>
                      </a:r>
                    </a:p>
                  </a:txBody>
                  <a:tcPr/>
                </a:tc>
                <a:extLst>
                  <a:ext uri="{0D108BD9-81ED-4DB2-BD59-A6C34878D82A}">
                    <a16:rowId xmlns:a16="http://schemas.microsoft.com/office/drawing/2014/main" val="3581302875"/>
                  </a:ext>
                </a:extLst>
              </a:tr>
              <a:tr h="370840">
                <a:tc>
                  <a:txBody>
                    <a:bodyPr/>
                    <a:lstStyle/>
                    <a:p>
                      <a:r>
                        <a:rPr lang="en-US" dirty="0"/>
                        <a:t>Total</a:t>
                      </a:r>
                    </a:p>
                  </a:txBody>
                  <a:tcPr/>
                </a:tc>
                <a:tc>
                  <a:txBody>
                    <a:bodyPr/>
                    <a:lstStyle/>
                    <a:p>
                      <a:r>
                        <a:rPr lang="en-US" dirty="0"/>
                        <a:t>51%</a:t>
                      </a:r>
                    </a:p>
                  </a:txBody>
                  <a:tcPr/>
                </a:tc>
                <a:tc>
                  <a:txBody>
                    <a:bodyPr/>
                    <a:lstStyle/>
                    <a:p>
                      <a:r>
                        <a:rPr lang="en-US" dirty="0"/>
                        <a:t>$9442</a:t>
                      </a:r>
                    </a:p>
                  </a:txBody>
                  <a:tcPr/>
                </a:tc>
                <a:extLst>
                  <a:ext uri="{0D108BD9-81ED-4DB2-BD59-A6C34878D82A}">
                    <a16:rowId xmlns:a16="http://schemas.microsoft.com/office/drawing/2014/main" val="4008010050"/>
                  </a:ext>
                </a:extLst>
              </a:tr>
            </a:tbl>
          </a:graphicData>
        </a:graphic>
      </p:graphicFrame>
    </p:spTree>
    <p:extLst>
      <p:ext uri="{BB962C8B-B14F-4D97-AF65-F5344CB8AC3E}">
        <p14:creationId xmlns:p14="http://schemas.microsoft.com/office/powerpoint/2010/main" val="671219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3CCA-255E-C5EA-A2E4-20D54F0646A1}"/>
              </a:ext>
            </a:extLst>
          </p:cNvPr>
          <p:cNvSpPr>
            <a:spLocks noGrp="1"/>
          </p:cNvSpPr>
          <p:nvPr>
            <p:ph type="title"/>
          </p:nvPr>
        </p:nvSpPr>
        <p:spPr>
          <a:xfrm>
            <a:off x="838200" y="-200025"/>
            <a:ext cx="10515600" cy="1325563"/>
          </a:xfrm>
        </p:spPr>
        <p:txBody>
          <a:bodyPr/>
          <a:lstStyle/>
          <a:p>
            <a:r>
              <a:rPr lang="en-US" dirty="0"/>
              <a:t>Trade Metrics</a:t>
            </a:r>
          </a:p>
        </p:txBody>
      </p:sp>
      <p:graphicFrame>
        <p:nvGraphicFramePr>
          <p:cNvPr id="4" name="Table 4">
            <a:extLst>
              <a:ext uri="{FF2B5EF4-FFF2-40B4-BE49-F238E27FC236}">
                <a16:creationId xmlns:a16="http://schemas.microsoft.com/office/drawing/2014/main" id="{32F5BBCC-F342-C7F0-E3E4-C01A23319FD6}"/>
              </a:ext>
            </a:extLst>
          </p:cNvPr>
          <p:cNvGraphicFramePr>
            <a:graphicFrameLocks noGrp="1"/>
          </p:cNvGraphicFramePr>
          <p:nvPr>
            <p:ph idx="1"/>
            <p:extLst>
              <p:ext uri="{D42A27DB-BD31-4B8C-83A1-F6EECF244321}">
                <p14:modId xmlns:p14="http://schemas.microsoft.com/office/powerpoint/2010/main" val="830298844"/>
              </p:ext>
            </p:extLst>
          </p:nvPr>
        </p:nvGraphicFramePr>
        <p:xfrm>
          <a:off x="838203" y="3227071"/>
          <a:ext cx="8234360" cy="3337560"/>
        </p:xfrm>
        <a:graphic>
          <a:graphicData uri="http://schemas.openxmlformats.org/drawingml/2006/table">
            <a:tbl>
              <a:tblPr firstRow="1" bandRow="1">
                <a:tableStyleId>{5C22544A-7EE6-4342-B048-85BDC9FD1C3A}</a:tableStyleId>
              </a:tblPr>
              <a:tblGrid>
                <a:gridCol w="4117180">
                  <a:extLst>
                    <a:ext uri="{9D8B030D-6E8A-4147-A177-3AD203B41FA5}">
                      <a16:colId xmlns:a16="http://schemas.microsoft.com/office/drawing/2014/main" val="1358756905"/>
                    </a:ext>
                  </a:extLst>
                </a:gridCol>
                <a:gridCol w="4117180">
                  <a:extLst>
                    <a:ext uri="{9D8B030D-6E8A-4147-A177-3AD203B41FA5}">
                      <a16:colId xmlns:a16="http://schemas.microsoft.com/office/drawing/2014/main" val="1751158707"/>
                    </a:ext>
                  </a:extLst>
                </a:gridCol>
              </a:tblGrid>
              <a:tr h="370840">
                <a:tc>
                  <a:txBody>
                    <a:bodyPr/>
                    <a:lstStyle/>
                    <a:p>
                      <a:r>
                        <a:rPr lang="en-US" dirty="0"/>
                        <a:t>Rate of Return</a:t>
                      </a:r>
                    </a:p>
                  </a:txBody>
                  <a:tcPr/>
                </a:tc>
                <a:tc>
                  <a:txBody>
                    <a:bodyPr/>
                    <a:lstStyle/>
                    <a:p>
                      <a:endParaRPr lang="en-US" dirty="0"/>
                    </a:p>
                  </a:txBody>
                  <a:tcPr/>
                </a:tc>
                <a:extLst>
                  <a:ext uri="{0D108BD9-81ED-4DB2-BD59-A6C34878D82A}">
                    <a16:rowId xmlns:a16="http://schemas.microsoft.com/office/drawing/2014/main" val="2991445490"/>
                  </a:ext>
                </a:extLst>
              </a:tr>
              <a:tr h="370840">
                <a:tc>
                  <a:txBody>
                    <a:bodyPr/>
                    <a:lstStyle/>
                    <a:p>
                      <a:r>
                        <a:rPr lang="en-US" dirty="0"/>
                        <a:t>Base Capital</a:t>
                      </a:r>
                    </a:p>
                  </a:txBody>
                  <a:tcPr>
                    <a:solidFill>
                      <a:schemeClr val="bg2"/>
                    </a:solidFill>
                  </a:tcPr>
                </a:tc>
                <a:tc>
                  <a:txBody>
                    <a:bodyPr/>
                    <a:lstStyle/>
                    <a:p>
                      <a:r>
                        <a:rPr lang="en-US" dirty="0"/>
                        <a:t>$10,000</a:t>
                      </a:r>
                    </a:p>
                  </a:txBody>
                  <a:tcPr>
                    <a:solidFill>
                      <a:schemeClr val="bg2"/>
                    </a:solidFill>
                  </a:tcPr>
                </a:tc>
                <a:extLst>
                  <a:ext uri="{0D108BD9-81ED-4DB2-BD59-A6C34878D82A}">
                    <a16:rowId xmlns:a16="http://schemas.microsoft.com/office/drawing/2014/main" val="2972278136"/>
                  </a:ext>
                </a:extLst>
              </a:tr>
              <a:tr h="370840">
                <a:tc>
                  <a:txBody>
                    <a:bodyPr/>
                    <a:lstStyle/>
                    <a:p>
                      <a:r>
                        <a:rPr lang="en-US" dirty="0"/>
                        <a:t>Leveraged Capital (x5)</a:t>
                      </a:r>
                    </a:p>
                  </a:txBody>
                  <a:tcPr>
                    <a:solidFill>
                      <a:schemeClr val="accent4">
                        <a:lumMod val="60000"/>
                        <a:lumOff val="40000"/>
                      </a:schemeClr>
                    </a:solidFill>
                  </a:tcPr>
                </a:tc>
                <a:tc>
                  <a:txBody>
                    <a:bodyPr/>
                    <a:lstStyle/>
                    <a:p>
                      <a:r>
                        <a:rPr lang="en-US" dirty="0"/>
                        <a:t>$50,000</a:t>
                      </a:r>
                    </a:p>
                  </a:txBody>
                  <a:tcPr>
                    <a:solidFill>
                      <a:schemeClr val="accent4">
                        <a:lumMod val="60000"/>
                        <a:lumOff val="40000"/>
                      </a:schemeClr>
                    </a:solidFill>
                  </a:tcPr>
                </a:tc>
                <a:extLst>
                  <a:ext uri="{0D108BD9-81ED-4DB2-BD59-A6C34878D82A}">
                    <a16:rowId xmlns:a16="http://schemas.microsoft.com/office/drawing/2014/main" val="3581302875"/>
                  </a:ext>
                </a:extLst>
              </a:tr>
              <a:tr h="370840">
                <a:tc>
                  <a:txBody>
                    <a:bodyPr/>
                    <a:lstStyle/>
                    <a:p>
                      <a:r>
                        <a:rPr lang="en-US" dirty="0"/>
                        <a:t>Total Profit</a:t>
                      </a:r>
                    </a:p>
                  </a:txBody>
                  <a:tcPr>
                    <a:solidFill>
                      <a:schemeClr val="bg2"/>
                    </a:solidFill>
                  </a:tcPr>
                </a:tc>
                <a:tc>
                  <a:txBody>
                    <a:bodyPr/>
                    <a:lstStyle/>
                    <a:p>
                      <a:r>
                        <a:rPr lang="en-US" dirty="0"/>
                        <a:t>+ $18,844</a:t>
                      </a:r>
                    </a:p>
                  </a:txBody>
                  <a:tcPr>
                    <a:solidFill>
                      <a:schemeClr val="bg2"/>
                    </a:solidFill>
                  </a:tcPr>
                </a:tc>
                <a:extLst>
                  <a:ext uri="{0D108BD9-81ED-4DB2-BD59-A6C34878D82A}">
                    <a16:rowId xmlns:a16="http://schemas.microsoft.com/office/drawing/2014/main" val="4008010050"/>
                  </a:ext>
                </a:extLst>
              </a:tr>
              <a:tr h="370840">
                <a:tc>
                  <a:txBody>
                    <a:bodyPr/>
                    <a:lstStyle/>
                    <a:p>
                      <a:r>
                        <a:rPr lang="en-US" dirty="0"/>
                        <a:t>Daily Financing</a:t>
                      </a:r>
                    </a:p>
                  </a:txBody>
                  <a:tcPr>
                    <a:solidFill>
                      <a:schemeClr val="bg2"/>
                    </a:solidFill>
                  </a:tcPr>
                </a:tc>
                <a:tc>
                  <a:txBody>
                    <a:bodyPr/>
                    <a:lstStyle/>
                    <a:p>
                      <a:r>
                        <a:rPr lang="en-US" dirty="0"/>
                        <a:t>- $3,082</a:t>
                      </a:r>
                    </a:p>
                  </a:txBody>
                  <a:tcPr>
                    <a:solidFill>
                      <a:schemeClr val="bg2"/>
                    </a:solidFill>
                  </a:tcPr>
                </a:tc>
                <a:extLst>
                  <a:ext uri="{0D108BD9-81ED-4DB2-BD59-A6C34878D82A}">
                    <a16:rowId xmlns:a16="http://schemas.microsoft.com/office/drawing/2014/main" val="2404323500"/>
                  </a:ext>
                </a:extLst>
              </a:tr>
              <a:tr h="370840">
                <a:tc>
                  <a:txBody>
                    <a:bodyPr/>
                    <a:lstStyle/>
                    <a:p>
                      <a:r>
                        <a:rPr lang="en-US" dirty="0"/>
                        <a:t>Net Profit </a:t>
                      </a:r>
                    </a:p>
                  </a:txBody>
                  <a:tcPr>
                    <a:solidFill>
                      <a:srgbClr val="FFC000"/>
                    </a:solidFill>
                  </a:tcPr>
                </a:tc>
                <a:tc>
                  <a:txBody>
                    <a:bodyPr/>
                    <a:lstStyle/>
                    <a:p>
                      <a:r>
                        <a:rPr lang="en-US" dirty="0"/>
                        <a:t>$15,762</a:t>
                      </a:r>
                    </a:p>
                  </a:txBody>
                  <a:tcPr>
                    <a:solidFill>
                      <a:srgbClr val="FFC000"/>
                    </a:solidFill>
                  </a:tcPr>
                </a:tc>
                <a:extLst>
                  <a:ext uri="{0D108BD9-81ED-4DB2-BD59-A6C34878D82A}">
                    <a16:rowId xmlns:a16="http://schemas.microsoft.com/office/drawing/2014/main" val="1576147907"/>
                  </a:ext>
                </a:extLst>
              </a:tr>
              <a:tr h="370840">
                <a:tc>
                  <a:txBody>
                    <a:bodyPr/>
                    <a:lstStyle/>
                    <a:p>
                      <a:r>
                        <a:rPr lang="en-US" dirty="0"/>
                        <a:t>Total Years</a:t>
                      </a:r>
                    </a:p>
                  </a:txBody>
                  <a:tcPr>
                    <a:solidFill>
                      <a:schemeClr val="bg2"/>
                    </a:solidFill>
                  </a:tcPr>
                </a:tc>
                <a:tc>
                  <a:txBody>
                    <a:bodyPr/>
                    <a:lstStyle/>
                    <a:p>
                      <a:r>
                        <a:rPr lang="en-US" dirty="0"/>
                        <a:t>7.25</a:t>
                      </a:r>
                    </a:p>
                  </a:txBody>
                  <a:tcPr>
                    <a:solidFill>
                      <a:schemeClr val="bg2"/>
                    </a:solidFill>
                  </a:tcPr>
                </a:tc>
                <a:extLst>
                  <a:ext uri="{0D108BD9-81ED-4DB2-BD59-A6C34878D82A}">
                    <a16:rowId xmlns:a16="http://schemas.microsoft.com/office/drawing/2014/main" val="2472943378"/>
                  </a:ext>
                </a:extLst>
              </a:tr>
              <a:tr h="370840">
                <a:tc>
                  <a:txBody>
                    <a:bodyPr/>
                    <a:lstStyle/>
                    <a:p>
                      <a:r>
                        <a:rPr lang="en-US" dirty="0"/>
                        <a:t>Profit per year</a:t>
                      </a:r>
                    </a:p>
                  </a:txBody>
                  <a:tcPr>
                    <a:solidFill>
                      <a:schemeClr val="bg2"/>
                    </a:solidFill>
                  </a:tcPr>
                </a:tc>
                <a:tc>
                  <a:txBody>
                    <a:bodyPr/>
                    <a:lstStyle/>
                    <a:p>
                      <a:r>
                        <a:rPr lang="en-US" dirty="0"/>
                        <a:t>$2,175</a:t>
                      </a:r>
                    </a:p>
                  </a:txBody>
                  <a:tcPr>
                    <a:solidFill>
                      <a:schemeClr val="bg2"/>
                    </a:solidFill>
                  </a:tcPr>
                </a:tc>
                <a:extLst>
                  <a:ext uri="{0D108BD9-81ED-4DB2-BD59-A6C34878D82A}">
                    <a16:rowId xmlns:a16="http://schemas.microsoft.com/office/drawing/2014/main" val="1350713460"/>
                  </a:ext>
                </a:extLst>
              </a:tr>
              <a:tr h="370840">
                <a:tc>
                  <a:txBody>
                    <a:bodyPr/>
                    <a:lstStyle/>
                    <a:p>
                      <a:r>
                        <a:rPr lang="en-US" dirty="0"/>
                        <a:t>Rate of return per year</a:t>
                      </a:r>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21.7%</a:t>
                      </a:r>
                    </a:p>
                  </a:txBody>
                  <a:tcPr>
                    <a:solidFill>
                      <a:schemeClr val="accent6">
                        <a:lumMod val="40000"/>
                        <a:lumOff val="60000"/>
                      </a:schemeClr>
                    </a:solidFill>
                  </a:tcPr>
                </a:tc>
                <a:extLst>
                  <a:ext uri="{0D108BD9-81ED-4DB2-BD59-A6C34878D82A}">
                    <a16:rowId xmlns:a16="http://schemas.microsoft.com/office/drawing/2014/main" val="293547101"/>
                  </a:ext>
                </a:extLst>
              </a:tr>
            </a:tbl>
          </a:graphicData>
        </a:graphic>
      </p:graphicFrame>
      <p:graphicFrame>
        <p:nvGraphicFramePr>
          <p:cNvPr id="5" name="Table 4">
            <a:extLst>
              <a:ext uri="{FF2B5EF4-FFF2-40B4-BE49-F238E27FC236}">
                <a16:creationId xmlns:a16="http://schemas.microsoft.com/office/drawing/2014/main" id="{2347CBEC-2504-FA1C-BE8A-7F410C76A6E2}"/>
              </a:ext>
            </a:extLst>
          </p:cNvPr>
          <p:cNvGraphicFramePr>
            <a:graphicFrameLocks/>
          </p:cNvGraphicFramePr>
          <p:nvPr>
            <p:extLst>
              <p:ext uri="{D42A27DB-BD31-4B8C-83A1-F6EECF244321}">
                <p14:modId xmlns:p14="http://schemas.microsoft.com/office/powerpoint/2010/main" val="1377365154"/>
              </p:ext>
            </p:extLst>
          </p:nvPr>
        </p:nvGraphicFramePr>
        <p:xfrm>
          <a:off x="838199" y="1125538"/>
          <a:ext cx="8234360" cy="1854200"/>
        </p:xfrm>
        <a:graphic>
          <a:graphicData uri="http://schemas.openxmlformats.org/drawingml/2006/table">
            <a:tbl>
              <a:tblPr firstRow="1" bandRow="1">
                <a:tableStyleId>{5C22544A-7EE6-4342-B048-85BDC9FD1C3A}</a:tableStyleId>
              </a:tblPr>
              <a:tblGrid>
                <a:gridCol w="4117180">
                  <a:extLst>
                    <a:ext uri="{9D8B030D-6E8A-4147-A177-3AD203B41FA5}">
                      <a16:colId xmlns:a16="http://schemas.microsoft.com/office/drawing/2014/main" val="1358756905"/>
                    </a:ext>
                  </a:extLst>
                </a:gridCol>
                <a:gridCol w="4117180">
                  <a:extLst>
                    <a:ext uri="{9D8B030D-6E8A-4147-A177-3AD203B41FA5}">
                      <a16:colId xmlns:a16="http://schemas.microsoft.com/office/drawing/2014/main" val="175115870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Risk Parameters</a:t>
                      </a:r>
                    </a:p>
                  </a:txBody>
                  <a:tcPr/>
                </a:tc>
                <a:tc>
                  <a:txBody>
                    <a:bodyPr/>
                    <a:lstStyle/>
                    <a:p>
                      <a:endParaRPr lang="en-US" dirty="0"/>
                    </a:p>
                  </a:txBody>
                  <a:tcPr/>
                </a:tc>
                <a:extLst>
                  <a:ext uri="{0D108BD9-81ED-4DB2-BD59-A6C34878D82A}">
                    <a16:rowId xmlns:a16="http://schemas.microsoft.com/office/drawing/2014/main" val="2703657105"/>
                  </a:ext>
                </a:extLst>
              </a:tr>
              <a:tr h="370840">
                <a:tc>
                  <a:txBody>
                    <a:bodyPr/>
                    <a:lstStyle/>
                    <a:p>
                      <a:r>
                        <a:rPr lang="en-US" dirty="0"/>
                        <a:t>Risk/Reward per trade</a:t>
                      </a:r>
                    </a:p>
                  </a:txBody>
                  <a:tcPr/>
                </a:tc>
                <a:tc>
                  <a:txBody>
                    <a:bodyPr/>
                    <a:lstStyle/>
                    <a:p>
                      <a:r>
                        <a:rPr lang="en-US" dirty="0"/>
                        <a:t>1:1</a:t>
                      </a:r>
                    </a:p>
                  </a:txBody>
                  <a:tcPr/>
                </a:tc>
                <a:extLst>
                  <a:ext uri="{0D108BD9-81ED-4DB2-BD59-A6C34878D82A}">
                    <a16:rowId xmlns:a16="http://schemas.microsoft.com/office/drawing/2014/main" val="2972278136"/>
                  </a:ext>
                </a:extLst>
              </a:tr>
              <a:tr h="370840">
                <a:tc>
                  <a:txBody>
                    <a:bodyPr/>
                    <a:lstStyle/>
                    <a:p>
                      <a:r>
                        <a:rPr lang="en-US" dirty="0"/>
                        <a:t>Units per trade</a:t>
                      </a:r>
                    </a:p>
                  </a:txBody>
                  <a:tcPr/>
                </a:tc>
                <a:tc>
                  <a:txBody>
                    <a:bodyPr/>
                    <a:lstStyle/>
                    <a:p>
                      <a:r>
                        <a:rPr lang="en-US" dirty="0"/>
                        <a:t>2</a:t>
                      </a:r>
                    </a:p>
                  </a:txBody>
                  <a:tcPr/>
                </a:tc>
                <a:extLst>
                  <a:ext uri="{0D108BD9-81ED-4DB2-BD59-A6C34878D82A}">
                    <a16:rowId xmlns:a16="http://schemas.microsoft.com/office/drawing/2014/main" val="578701229"/>
                  </a:ext>
                </a:extLst>
              </a:tr>
              <a:tr h="370840">
                <a:tc>
                  <a:txBody>
                    <a:bodyPr/>
                    <a:lstStyle/>
                    <a:p>
                      <a:r>
                        <a:rPr lang="en-US" dirty="0"/>
                        <a:t>Max risk per trade</a:t>
                      </a:r>
                    </a:p>
                  </a:txBody>
                  <a:tcPr/>
                </a:tc>
                <a:tc>
                  <a:txBody>
                    <a:bodyPr/>
                    <a:lstStyle/>
                    <a:p>
                      <a:r>
                        <a:rPr lang="en-US" dirty="0"/>
                        <a:t>$200</a:t>
                      </a:r>
                    </a:p>
                  </a:txBody>
                  <a:tcPr/>
                </a:tc>
                <a:extLst>
                  <a:ext uri="{0D108BD9-81ED-4DB2-BD59-A6C34878D82A}">
                    <a16:rowId xmlns:a16="http://schemas.microsoft.com/office/drawing/2014/main" val="358130287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Max capital drawdown (Base capital $10k)</a:t>
                      </a:r>
                    </a:p>
                  </a:txBody>
                  <a:tcPr/>
                </a:tc>
                <a:tc>
                  <a:txBody>
                    <a:bodyPr/>
                    <a:lstStyle/>
                    <a:p>
                      <a:r>
                        <a:rPr lang="en-US" dirty="0"/>
                        <a:t>$5978</a:t>
                      </a:r>
                    </a:p>
                  </a:txBody>
                  <a:tcPr/>
                </a:tc>
                <a:extLst>
                  <a:ext uri="{0D108BD9-81ED-4DB2-BD59-A6C34878D82A}">
                    <a16:rowId xmlns:a16="http://schemas.microsoft.com/office/drawing/2014/main" val="4008010050"/>
                  </a:ext>
                </a:extLst>
              </a:tr>
            </a:tbl>
          </a:graphicData>
        </a:graphic>
      </p:graphicFrame>
    </p:spTree>
    <p:extLst>
      <p:ext uri="{BB962C8B-B14F-4D97-AF65-F5344CB8AC3E}">
        <p14:creationId xmlns:p14="http://schemas.microsoft.com/office/powerpoint/2010/main" val="3203742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CBB3D-3CA2-343C-B01E-720703C45585}"/>
              </a:ext>
            </a:extLst>
          </p:cNvPr>
          <p:cNvSpPr>
            <a:spLocks noGrp="1"/>
          </p:cNvSpPr>
          <p:nvPr>
            <p:ph type="title"/>
          </p:nvPr>
        </p:nvSpPr>
        <p:spPr>
          <a:xfrm>
            <a:off x="838200" y="2193925"/>
            <a:ext cx="10515600" cy="1325563"/>
          </a:xfrm>
        </p:spPr>
        <p:txBody>
          <a:bodyPr>
            <a:normAutofit/>
          </a:bodyPr>
          <a:lstStyle/>
          <a:p>
            <a:pPr algn="ctr"/>
            <a:r>
              <a:rPr lang="en-US" sz="6000" dirty="0"/>
              <a:t>Demo</a:t>
            </a:r>
          </a:p>
        </p:txBody>
      </p:sp>
    </p:spTree>
    <p:extLst>
      <p:ext uri="{BB962C8B-B14F-4D97-AF65-F5344CB8AC3E}">
        <p14:creationId xmlns:p14="http://schemas.microsoft.com/office/powerpoint/2010/main" val="3672213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3484C-83C9-66B6-ACCA-44A498093BB9}"/>
              </a:ext>
            </a:extLst>
          </p:cNvPr>
          <p:cNvSpPr>
            <a:spLocks noGrp="1"/>
          </p:cNvSpPr>
          <p:nvPr>
            <p:ph type="title"/>
          </p:nvPr>
        </p:nvSpPr>
        <p:spPr/>
        <p:txBody>
          <a:bodyPr/>
          <a:lstStyle/>
          <a:p>
            <a:r>
              <a:rPr lang="en-US" dirty="0"/>
              <a:t>After Thoughts</a:t>
            </a:r>
          </a:p>
        </p:txBody>
      </p:sp>
      <p:sp>
        <p:nvSpPr>
          <p:cNvPr id="3" name="Content Placeholder 2">
            <a:extLst>
              <a:ext uri="{FF2B5EF4-FFF2-40B4-BE49-F238E27FC236}">
                <a16:creationId xmlns:a16="http://schemas.microsoft.com/office/drawing/2014/main" id="{1CAC812A-6AE2-CF4A-BA56-ED0542A3C9FD}"/>
              </a:ext>
            </a:extLst>
          </p:cNvPr>
          <p:cNvSpPr>
            <a:spLocks noGrp="1"/>
          </p:cNvSpPr>
          <p:nvPr>
            <p:ph idx="1"/>
          </p:nvPr>
        </p:nvSpPr>
        <p:spPr/>
        <p:txBody>
          <a:bodyPr/>
          <a:lstStyle/>
          <a:p>
            <a:pPr marL="0" indent="0">
              <a:buNone/>
            </a:pPr>
            <a:r>
              <a:rPr lang="en-US" dirty="0"/>
              <a:t>Blackbox Model</a:t>
            </a:r>
          </a:p>
          <a:p>
            <a:r>
              <a:rPr lang="en-US" dirty="0"/>
              <a:t>Model usually over/underpredicts the 11</a:t>
            </a:r>
            <a:r>
              <a:rPr lang="en-US" baseline="30000" dirty="0"/>
              <a:t>th</a:t>
            </a:r>
            <a:r>
              <a:rPr lang="en-US" dirty="0"/>
              <a:t> candle</a:t>
            </a:r>
          </a:p>
          <a:p>
            <a:r>
              <a:rPr lang="en-US" dirty="0"/>
              <a:t>Need to train more/fine tune architecture</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1398190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57392-E325-AA72-61AD-152C11AEB047}"/>
              </a:ext>
            </a:extLst>
          </p:cNvPr>
          <p:cNvSpPr>
            <a:spLocks noGrp="1"/>
          </p:cNvSpPr>
          <p:nvPr>
            <p:ph type="title"/>
          </p:nvPr>
        </p:nvSpPr>
        <p:spPr/>
        <p:txBody>
          <a:bodyPr/>
          <a:lstStyle/>
          <a:p>
            <a:r>
              <a:rPr lang="en-US" dirty="0"/>
              <a:t>Future Works</a:t>
            </a:r>
          </a:p>
        </p:txBody>
      </p:sp>
      <p:sp>
        <p:nvSpPr>
          <p:cNvPr id="3" name="Content Placeholder 2">
            <a:extLst>
              <a:ext uri="{FF2B5EF4-FFF2-40B4-BE49-F238E27FC236}">
                <a16:creationId xmlns:a16="http://schemas.microsoft.com/office/drawing/2014/main" id="{5FFBC4B9-A224-B8B4-317B-49FAAF1D8FA6}"/>
              </a:ext>
            </a:extLst>
          </p:cNvPr>
          <p:cNvSpPr>
            <a:spLocks noGrp="1"/>
          </p:cNvSpPr>
          <p:nvPr>
            <p:ph idx="1"/>
          </p:nvPr>
        </p:nvSpPr>
        <p:spPr>
          <a:xfrm>
            <a:off x="838200" y="1582737"/>
            <a:ext cx="10515600" cy="4667250"/>
          </a:xfrm>
        </p:spPr>
        <p:txBody>
          <a:bodyPr>
            <a:normAutofit/>
          </a:bodyPr>
          <a:lstStyle/>
          <a:p>
            <a:r>
              <a:rPr lang="en-US" dirty="0"/>
              <a:t>Modelling</a:t>
            </a:r>
          </a:p>
          <a:p>
            <a:pPr lvl="1">
              <a:buFont typeface="Courier New" panose="02070309020205020404" pitchFamily="49" charset="0"/>
              <a:buChar char="o"/>
            </a:pPr>
            <a:r>
              <a:rPr lang="en-US" dirty="0"/>
              <a:t>Train and finetune More</a:t>
            </a:r>
          </a:p>
          <a:p>
            <a:pPr lvl="1">
              <a:buFont typeface="Courier New" panose="02070309020205020404" pitchFamily="49" charset="0"/>
              <a:buChar char="o"/>
            </a:pPr>
            <a:r>
              <a:rPr lang="en-US" dirty="0"/>
              <a:t>Bidirectional-LSTM Model</a:t>
            </a:r>
          </a:p>
          <a:p>
            <a:pPr lvl="1">
              <a:buFont typeface="Courier New" panose="02070309020205020404" pitchFamily="49" charset="0"/>
              <a:buChar char="o"/>
            </a:pPr>
            <a:endParaRPr lang="en-US" dirty="0"/>
          </a:p>
          <a:p>
            <a:r>
              <a:rPr lang="en-US" dirty="0"/>
              <a:t>Infrastructure</a:t>
            </a:r>
          </a:p>
          <a:p>
            <a:pPr lvl="1">
              <a:buFont typeface="Courier New" panose="02070309020205020404" pitchFamily="49" charset="0"/>
              <a:buChar char="o"/>
            </a:pPr>
            <a:r>
              <a:rPr lang="en-US" dirty="0"/>
              <a:t>C++/Rust for improved speed</a:t>
            </a:r>
          </a:p>
          <a:p>
            <a:pPr lvl="1">
              <a:buFont typeface="Courier New" panose="02070309020205020404" pitchFamily="49" charset="0"/>
              <a:buChar char="o"/>
            </a:pPr>
            <a:r>
              <a:rPr lang="en-US" dirty="0"/>
              <a:t>Streaming API vs Rest API</a:t>
            </a:r>
          </a:p>
          <a:p>
            <a:pPr lvl="1">
              <a:buFont typeface="Courier New" panose="02070309020205020404" pitchFamily="49" charset="0"/>
              <a:buChar char="o"/>
            </a:pPr>
            <a:r>
              <a:rPr lang="en-US" dirty="0"/>
              <a:t>Put in cloud and auto-run</a:t>
            </a:r>
          </a:p>
          <a:p>
            <a:r>
              <a:rPr lang="en-US" dirty="0"/>
              <a:t>Usage</a:t>
            </a:r>
          </a:p>
          <a:p>
            <a:pPr lvl="1">
              <a:buFont typeface="Courier New" panose="02070309020205020404" pitchFamily="49" charset="0"/>
              <a:buChar char="o"/>
            </a:pPr>
            <a:r>
              <a:rPr lang="en-US" dirty="0"/>
              <a:t>Black Swan Events</a:t>
            </a:r>
          </a:p>
          <a:p>
            <a:pPr lvl="1">
              <a:buFont typeface="Courier New" panose="02070309020205020404" pitchFamily="49" charset="0"/>
              <a:buChar char="o"/>
            </a:pPr>
            <a:r>
              <a:rPr lang="en-US" dirty="0"/>
              <a:t>Other Instruments (e.g. Forex)</a:t>
            </a:r>
          </a:p>
          <a:p>
            <a:pPr>
              <a:buFont typeface="Courier New" panose="02070309020205020404" pitchFamily="49" charset="0"/>
              <a:buChar char="o"/>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702512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C74F1-1D84-4E1D-6539-DE99449866B8}"/>
              </a:ext>
            </a:extLst>
          </p:cNvPr>
          <p:cNvSpPr>
            <a:spLocks noGrp="1"/>
          </p:cNvSpPr>
          <p:nvPr>
            <p:ph type="title"/>
          </p:nvPr>
        </p:nvSpPr>
        <p:spPr>
          <a:xfrm>
            <a:off x="690742" y="89499"/>
            <a:ext cx="10515600" cy="1325563"/>
          </a:xfrm>
        </p:spPr>
        <p:txBody>
          <a:bodyPr/>
          <a:lstStyle/>
          <a:p>
            <a:r>
              <a:rPr lang="en-US" dirty="0"/>
              <a:t>Forex Factory Website Events List</a:t>
            </a:r>
          </a:p>
        </p:txBody>
      </p:sp>
      <p:pic>
        <p:nvPicPr>
          <p:cNvPr id="5" name="Content Placeholder 4">
            <a:extLst>
              <a:ext uri="{FF2B5EF4-FFF2-40B4-BE49-F238E27FC236}">
                <a16:creationId xmlns:a16="http://schemas.microsoft.com/office/drawing/2014/main" id="{978013E0-4E65-AF3B-1214-802E882AC15F}"/>
              </a:ext>
            </a:extLst>
          </p:cNvPr>
          <p:cNvPicPr>
            <a:picLocks noGrp="1" noChangeAspect="1"/>
          </p:cNvPicPr>
          <p:nvPr>
            <p:ph idx="1"/>
          </p:nvPr>
        </p:nvPicPr>
        <p:blipFill>
          <a:blip r:embed="rId3"/>
          <a:stretch>
            <a:fillRect/>
          </a:stretch>
        </p:blipFill>
        <p:spPr>
          <a:xfrm>
            <a:off x="1828800" y="1351515"/>
            <a:ext cx="8239484" cy="5306460"/>
          </a:xfrm>
        </p:spPr>
      </p:pic>
      <p:sp>
        <p:nvSpPr>
          <p:cNvPr id="3" name="Right Arrow 2">
            <a:extLst>
              <a:ext uri="{FF2B5EF4-FFF2-40B4-BE49-F238E27FC236}">
                <a16:creationId xmlns:a16="http://schemas.microsoft.com/office/drawing/2014/main" id="{2D6AF484-F0B8-38C5-C647-6F61279B4F05}"/>
              </a:ext>
            </a:extLst>
          </p:cNvPr>
          <p:cNvSpPr/>
          <p:nvPr/>
        </p:nvSpPr>
        <p:spPr>
          <a:xfrm>
            <a:off x="1209316" y="2279561"/>
            <a:ext cx="914400" cy="18030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FB048ADA-EE57-200A-7215-18584C41718E}"/>
              </a:ext>
            </a:extLst>
          </p:cNvPr>
          <p:cNvSpPr/>
          <p:nvPr/>
        </p:nvSpPr>
        <p:spPr>
          <a:xfrm>
            <a:off x="1209316" y="5416333"/>
            <a:ext cx="914400" cy="18030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EE5B953-D748-7518-A025-BCB6B76D6E66}"/>
              </a:ext>
            </a:extLst>
          </p:cNvPr>
          <p:cNvSpPr txBox="1"/>
          <p:nvPr/>
        </p:nvSpPr>
        <p:spPr>
          <a:xfrm>
            <a:off x="229461" y="2185047"/>
            <a:ext cx="1030310" cy="369332"/>
          </a:xfrm>
          <a:prstGeom prst="rect">
            <a:avLst/>
          </a:prstGeom>
          <a:noFill/>
        </p:spPr>
        <p:txBody>
          <a:bodyPr wrap="square" rtlCol="0">
            <a:spAutoFit/>
          </a:bodyPr>
          <a:lstStyle/>
          <a:p>
            <a:r>
              <a:rPr lang="en-US" dirty="0"/>
              <a:t>Clean</a:t>
            </a:r>
          </a:p>
        </p:txBody>
      </p:sp>
      <p:sp>
        <p:nvSpPr>
          <p:cNvPr id="8" name="TextBox 7">
            <a:extLst>
              <a:ext uri="{FF2B5EF4-FFF2-40B4-BE49-F238E27FC236}">
                <a16:creationId xmlns:a16="http://schemas.microsoft.com/office/drawing/2014/main" id="{3D0DFBDD-F893-D6A8-D622-5DCFC8F7CF67}"/>
              </a:ext>
            </a:extLst>
          </p:cNvPr>
          <p:cNvSpPr txBox="1"/>
          <p:nvPr/>
        </p:nvSpPr>
        <p:spPr>
          <a:xfrm>
            <a:off x="229461" y="5321819"/>
            <a:ext cx="1030310" cy="369332"/>
          </a:xfrm>
          <a:prstGeom prst="rect">
            <a:avLst/>
          </a:prstGeom>
          <a:noFill/>
        </p:spPr>
        <p:txBody>
          <a:bodyPr wrap="square" rtlCol="0">
            <a:spAutoFit/>
          </a:bodyPr>
          <a:lstStyle/>
          <a:p>
            <a:r>
              <a:rPr lang="en-US" dirty="0"/>
              <a:t>Clean</a:t>
            </a:r>
          </a:p>
        </p:txBody>
      </p:sp>
    </p:spTree>
    <p:extLst>
      <p:ext uri="{BB962C8B-B14F-4D97-AF65-F5344CB8AC3E}">
        <p14:creationId xmlns:p14="http://schemas.microsoft.com/office/powerpoint/2010/main" val="11646920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8B0C99-2788-0EB4-0893-F966D6AD34C7}"/>
              </a:ext>
            </a:extLst>
          </p:cNvPr>
          <p:cNvPicPr>
            <a:picLocks noChangeAspect="1"/>
          </p:cNvPicPr>
          <p:nvPr/>
        </p:nvPicPr>
        <p:blipFill>
          <a:blip r:embed="rId2"/>
          <a:stretch>
            <a:fillRect/>
          </a:stretch>
        </p:blipFill>
        <p:spPr>
          <a:xfrm>
            <a:off x="2247543" y="1403004"/>
            <a:ext cx="6870700" cy="4927600"/>
          </a:xfrm>
          <a:prstGeom prst="rect">
            <a:avLst/>
          </a:prstGeom>
        </p:spPr>
      </p:pic>
      <p:sp>
        <p:nvSpPr>
          <p:cNvPr id="2" name="Title 1">
            <a:extLst>
              <a:ext uri="{FF2B5EF4-FFF2-40B4-BE49-F238E27FC236}">
                <a16:creationId xmlns:a16="http://schemas.microsoft.com/office/drawing/2014/main" id="{67B2C7CD-398C-F33E-121B-8C220F108696}"/>
              </a:ext>
            </a:extLst>
          </p:cNvPr>
          <p:cNvSpPr>
            <a:spLocks noGrp="1"/>
          </p:cNvSpPr>
          <p:nvPr>
            <p:ph type="title"/>
          </p:nvPr>
        </p:nvSpPr>
        <p:spPr/>
        <p:txBody>
          <a:bodyPr/>
          <a:lstStyle/>
          <a:p>
            <a:r>
              <a:rPr lang="en-US" dirty="0"/>
              <a:t>EDA – Weekday of Events</a:t>
            </a:r>
          </a:p>
        </p:txBody>
      </p:sp>
      <p:sp>
        <p:nvSpPr>
          <p:cNvPr id="3" name="Rounded Rectangle 2">
            <a:extLst>
              <a:ext uri="{FF2B5EF4-FFF2-40B4-BE49-F238E27FC236}">
                <a16:creationId xmlns:a16="http://schemas.microsoft.com/office/drawing/2014/main" id="{B448FDC0-7DCB-47A3-59D2-9F5AB7037BC1}"/>
              </a:ext>
            </a:extLst>
          </p:cNvPr>
          <p:cNvSpPr/>
          <p:nvPr/>
        </p:nvSpPr>
        <p:spPr>
          <a:xfrm>
            <a:off x="7637172" y="5576552"/>
            <a:ext cx="734096" cy="6028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78245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E626F-7E6C-1E36-F17D-905739A0DEFD}"/>
              </a:ext>
            </a:extLst>
          </p:cNvPr>
          <p:cNvSpPr>
            <a:spLocks noGrp="1"/>
          </p:cNvSpPr>
          <p:nvPr>
            <p:ph type="title"/>
          </p:nvPr>
        </p:nvSpPr>
        <p:spPr/>
        <p:txBody>
          <a:bodyPr/>
          <a:lstStyle/>
          <a:p>
            <a:r>
              <a:rPr lang="en-US" dirty="0"/>
              <a:t>EDA- Impact of events</a:t>
            </a:r>
          </a:p>
        </p:txBody>
      </p:sp>
      <p:pic>
        <p:nvPicPr>
          <p:cNvPr id="5" name="Content Placeholder 4">
            <a:extLst>
              <a:ext uri="{FF2B5EF4-FFF2-40B4-BE49-F238E27FC236}">
                <a16:creationId xmlns:a16="http://schemas.microsoft.com/office/drawing/2014/main" id="{D49F203B-EFB4-004A-8220-B64F40E339DC}"/>
              </a:ext>
            </a:extLst>
          </p:cNvPr>
          <p:cNvPicPr>
            <a:picLocks noGrp="1" noChangeAspect="1"/>
          </p:cNvPicPr>
          <p:nvPr>
            <p:ph idx="1"/>
          </p:nvPr>
        </p:nvPicPr>
        <p:blipFill>
          <a:blip r:embed="rId2"/>
          <a:stretch>
            <a:fillRect/>
          </a:stretch>
        </p:blipFill>
        <p:spPr>
          <a:xfrm>
            <a:off x="3435350" y="2255044"/>
            <a:ext cx="5321300" cy="3492500"/>
          </a:xfrm>
        </p:spPr>
      </p:pic>
    </p:spTree>
    <p:extLst>
      <p:ext uri="{BB962C8B-B14F-4D97-AF65-F5344CB8AC3E}">
        <p14:creationId xmlns:p14="http://schemas.microsoft.com/office/powerpoint/2010/main" val="272636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51A53-68A6-69AB-826F-302D014AFAFB}"/>
              </a:ext>
            </a:extLst>
          </p:cNvPr>
          <p:cNvSpPr>
            <a:spLocks noGrp="1"/>
          </p:cNvSpPr>
          <p:nvPr>
            <p:ph type="title"/>
          </p:nvPr>
        </p:nvSpPr>
        <p:spPr/>
        <p:txBody>
          <a:bodyPr/>
          <a:lstStyle/>
          <a:p>
            <a:r>
              <a:rPr lang="en-US" dirty="0"/>
              <a:t>EDA – Time of Events</a:t>
            </a:r>
          </a:p>
        </p:txBody>
      </p:sp>
      <p:pic>
        <p:nvPicPr>
          <p:cNvPr id="5" name="Content Placeholder 4">
            <a:extLst>
              <a:ext uri="{FF2B5EF4-FFF2-40B4-BE49-F238E27FC236}">
                <a16:creationId xmlns:a16="http://schemas.microsoft.com/office/drawing/2014/main" id="{71BAC830-88FA-84B1-099A-70A7C05C0059}"/>
              </a:ext>
            </a:extLst>
          </p:cNvPr>
          <p:cNvPicPr>
            <a:picLocks noGrp="1" noChangeAspect="1"/>
          </p:cNvPicPr>
          <p:nvPr>
            <p:ph idx="1"/>
          </p:nvPr>
        </p:nvPicPr>
        <p:blipFill>
          <a:blip r:embed="rId2"/>
          <a:stretch>
            <a:fillRect/>
          </a:stretch>
        </p:blipFill>
        <p:spPr>
          <a:xfrm>
            <a:off x="2886834" y="2228391"/>
            <a:ext cx="5664737" cy="3697427"/>
          </a:xfrm>
        </p:spPr>
      </p:pic>
    </p:spTree>
    <p:extLst>
      <p:ext uri="{BB962C8B-B14F-4D97-AF65-F5344CB8AC3E}">
        <p14:creationId xmlns:p14="http://schemas.microsoft.com/office/powerpoint/2010/main" val="14073591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5293D-1805-BA2F-8A13-B6D54A7F59BF}"/>
              </a:ext>
            </a:extLst>
          </p:cNvPr>
          <p:cNvSpPr>
            <a:spLocks noGrp="1"/>
          </p:cNvSpPr>
          <p:nvPr>
            <p:ph type="title"/>
          </p:nvPr>
        </p:nvSpPr>
        <p:spPr>
          <a:xfrm>
            <a:off x="838200" y="110861"/>
            <a:ext cx="10515600" cy="1325563"/>
          </a:xfrm>
        </p:spPr>
        <p:txBody>
          <a:bodyPr/>
          <a:lstStyle/>
          <a:p>
            <a:r>
              <a:rPr lang="en-US" dirty="0"/>
              <a:t>Baseline Model- Momentum </a:t>
            </a:r>
          </a:p>
        </p:txBody>
      </p:sp>
      <p:pic>
        <p:nvPicPr>
          <p:cNvPr id="4" name="Picture 3">
            <a:extLst>
              <a:ext uri="{FF2B5EF4-FFF2-40B4-BE49-F238E27FC236}">
                <a16:creationId xmlns:a16="http://schemas.microsoft.com/office/drawing/2014/main" id="{743C50A7-E737-19D4-D774-BBC9410D67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183" y="1428487"/>
            <a:ext cx="8048759" cy="5064388"/>
          </a:xfrm>
          <a:prstGeom prst="rect">
            <a:avLst/>
          </a:prstGeom>
          <a:noFill/>
          <a:ln>
            <a:solidFill>
              <a:schemeClr val="tx1"/>
            </a:solidFill>
          </a:ln>
        </p:spPr>
      </p:pic>
    </p:spTree>
    <p:extLst>
      <p:ext uri="{BB962C8B-B14F-4D97-AF65-F5344CB8AC3E}">
        <p14:creationId xmlns:p14="http://schemas.microsoft.com/office/powerpoint/2010/main" val="1483579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AC43B-BE39-45D6-6098-FAF1ED19E8A9}"/>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67DAC733-4AF6-C581-1983-D2383736EB0B}"/>
              </a:ext>
            </a:extLst>
          </p:cNvPr>
          <p:cNvSpPr>
            <a:spLocks noGrp="1"/>
          </p:cNvSpPr>
          <p:nvPr>
            <p:ph idx="1"/>
          </p:nvPr>
        </p:nvSpPr>
        <p:spPr/>
        <p:txBody>
          <a:bodyPr/>
          <a:lstStyle/>
          <a:p>
            <a:r>
              <a:rPr lang="en-US" dirty="0"/>
              <a:t>As a quant developer in a trading firm, my firm would like to explore trading gold. I have thus been tasked to find a profitable strategy and build a trading bot to trade the market</a:t>
            </a:r>
          </a:p>
        </p:txBody>
      </p:sp>
    </p:spTree>
    <p:extLst>
      <p:ext uri="{BB962C8B-B14F-4D97-AF65-F5344CB8AC3E}">
        <p14:creationId xmlns:p14="http://schemas.microsoft.com/office/powerpoint/2010/main" val="978317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5293D-1805-BA2F-8A13-B6D54A7F59BF}"/>
              </a:ext>
            </a:extLst>
          </p:cNvPr>
          <p:cNvSpPr>
            <a:spLocks noGrp="1"/>
          </p:cNvSpPr>
          <p:nvPr>
            <p:ph type="title"/>
          </p:nvPr>
        </p:nvSpPr>
        <p:spPr>
          <a:xfrm>
            <a:off x="838200" y="110861"/>
            <a:ext cx="10515600" cy="1325563"/>
          </a:xfrm>
        </p:spPr>
        <p:txBody>
          <a:bodyPr/>
          <a:lstStyle/>
          <a:p>
            <a:r>
              <a:rPr lang="en-US" dirty="0"/>
              <a:t>Baseline Model- Momentum </a:t>
            </a:r>
          </a:p>
        </p:txBody>
      </p:sp>
      <p:pic>
        <p:nvPicPr>
          <p:cNvPr id="5" name="Picture 4">
            <a:extLst>
              <a:ext uri="{FF2B5EF4-FFF2-40B4-BE49-F238E27FC236}">
                <a16:creationId xmlns:a16="http://schemas.microsoft.com/office/drawing/2014/main" id="{8B2D6E0D-654E-92FF-F1DE-7878CA28B0CF}"/>
              </a:ext>
            </a:extLst>
          </p:cNvPr>
          <p:cNvPicPr>
            <a:picLocks noChangeAspect="1"/>
          </p:cNvPicPr>
          <p:nvPr/>
        </p:nvPicPr>
        <p:blipFill rotWithShape="1">
          <a:blip r:embed="rId3"/>
          <a:srcRect l="51677"/>
          <a:stretch/>
        </p:blipFill>
        <p:spPr>
          <a:xfrm>
            <a:off x="1815922" y="2017738"/>
            <a:ext cx="4755971" cy="3717605"/>
          </a:xfrm>
          <a:prstGeom prst="rect">
            <a:avLst/>
          </a:prstGeom>
        </p:spPr>
      </p:pic>
      <p:sp>
        <p:nvSpPr>
          <p:cNvPr id="3" name="Rectangle 2">
            <a:extLst>
              <a:ext uri="{FF2B5EF4-FFF2-40B4-BE49-F238E27FC236}">
                <a16:creationId xmlns:a16="http://schemas.microsoft.com/office/drawing/2014/main" id="{DF9F496C-CA21-1E19-75D6-77924D9226B4}"/>
              </a:ext>
            </a:extLst>
          </p:cNvPr>
          <p:cNvSpPr/>
          <p:nvPr/>
        </p:nvSpPr>
        <p:spPr>
          <a:xfrm>
            <a:off x="4953000" y="3809554"/>
            <a:ext cx="6400800" cy="4475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At 8:59pm Preset Long Limit Order – $1904 (Trigger Price)</a:t>
            </a:r>
          </a:p>
        </p:txBody>
      </p:sp>
      <p:sp>
        <p:nvSpPr>
          <p:cNvPr id="7" name="Rectangle 6">
            <a:extLst>
              <a:ext uri="{FF2B5EF4-FFF2-40B4-BE49-F238E27FC236}">
                <a16:creationId xmlns:a16="http://schemas.microsoft.com/office/drawing/2014/main" id="{E6C88F24-2127-63BE-6DC7-22AB4D991378}"/>
              </a:ext>
            </a:extLst>
          </p:cNvPr>
          <p:cNvSpPr/>
          <p:nvPr/>
        </p:nvSpPr>
        <p:spPr>
          <a:xfrm>
            <a:off x="4940032" y="4918859"/>
            <a:ext cx="6400799" cy="4475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At 8:59pm Preset Short Limit Order - $1900 (Trigger Price)</a:t>
            </a:r>
          </a:p>
        </p:txBody>
      </p:sp>
      <p:sp>
        <p:nvSpPr>
          <p:cNvPr id="8" name="Rectangle 7">
            <a:extLst>
              <a:ext uri="{FF2B5EF4-FFF2-40B4-BE49-F238E27FC236}">
                <a16:creationId xmlns:a16="http://schemas.microsoft.com/office/drawing/2014/main" id="{DBE7F8E3-FBEC-0B16-860C-C3C548CDF9C3}"/>
              </a:ext>
            </a:extLst>
          </p:cNvPr>
          <p:cNvSpPr/>
          <p:nvPr/>
        </p:nvSpPr>
        <p:spPr>
          <a:xfrm>
            <a:off x="4953000" y="4360328"/>
            <a:ext cx="4755970" cy="4475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8:59pm Price - $1902</a:t>
            </a:r>
          </a:p>
        </p:txBody>
      </p:sp>
      <p:sp>
        <p:nvSpPr>
          <p:cNvPr id="9" name="TextBox 8">
            <a:extLst>
              <a:ext uri="{FF2B5EF4-FFF2-40B4-BE49-F238E27FC236}">
                <a16:creationId xmlns:a16="http://schemas.microsoft.com/office/drawing/2014/main" id="{FC091E7C-DC86-FE3B-F6F5-D160D3401977}"/>
              </a:ext>
            </a:extLst>
          </p:cNvPr>
          <p:cNvSpPr txBox="1"/>
          <p:nvPr/>
        </p:nvSpPr>
        <p:spPr>
          <a:xfrm>
            <a:off x="838960" y="1317524"/>
            <a:ext cx="6709893" cy="369332"/>
          </a:xfrm>
          <a:prstGeom prst="rect">
            <a:avLst/>
          </a:prstGeom>
          <a:noFill/>
        </p:spPr>
        <p:txBody>
          <a:bodyPr wrap="square" rtlCol="0">
            <a:spAutoFit/>
          </a:bodyPr>
          <a:lstStyle/>
          <a:p>
            <a:r>
              <a:rPr lang="en-US" dirty="0"/>
              <a:t>Example: Event at 9pm</a:t>
            </a:r>
          </a:p>
        </p:txBody>
      </p:sp>
    </p:spTree>
    <p:extLst>
      <p:ext uri="{BB962C8B-B14F-4D97-AF65-F5344CB8AC3E}">
        <p14:creationId xmlns:p14="http://schemas.microsoft.com/office/powerpoint/2010/main" val="32747939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A6F3667-1DB6-7A26-8AA9-AD8252BED362}"/>
              </a:ext>
            </a:extLst>
          </p:cNvPr>
          <p:cNvPicPr>
            <a:picLocks noChangeAspect="1"/>
          </p:cNvPicPr>
          <p:nvPr/>
        </p:nvPicPr>
        <p:blipFill>
          <a:blip r:embed="rId3"/>
          <a:stretch>
            <a:fillRect/>
          </a:stretch>
        </p:blipFill>
        <p:spPr>
          <a:xfrm>
            <a:off x="1349241" y="2639208"/>
            <a:ext cx="4445000" cy="3289300"/>
          </a:xfrm>
          <a:prstGeom prst="rect">
            <a:avLst/>
          </a:prstGeom>
        </p:spPr>
      </p:pic>
      <p:sp>
        <p:nvSpPr>
          <p:cNvPr id="2" name="Title 1">
            <a:extLst>
              <a:ext uri="{FF2B5EF4-FFF2-40B4-BE49-F238E27FC236}">
                <a16:creationId xmlns:a16="http://schemas.microsoft.com/office/drawing/2014/main" id="{2D25293D-1805-BA2F-8A13-B6D54A7F59BF}"/>
              </a:ext>
            </a:extLst>
          </p:cNvPr>
          <p:cNvSpPr>
            <a:spLocks noGrp="1"/>
          </p:cNvSpPr>
          <p:nvPr>
            <p:ph type="title"/>
          </p:nvPr>
        </p:nvSpPr>
        <p:spPr>
          <a:xfrm>
            <a:off x="838200" y="110861"/>
            <a:ext cx="10515600" cy="1325563"/>
          </a:xfrm>
        </p:spPr>
        <p:txBody>
          <a:bodyPr/>
          <a:lstStyle/>
          <a:p>
            <a:r>
              <a:rPr lang="en-US" dirty="0"/>
              <a:t>Baseline Model- Long triggered </a:t>
            </a:r>
          </a:p>
        </p:txBody>
      </p:sp>
      <p:sp>
        <p:nvSpPr>
          <p:cNvPr id="9" name="TextBox 8">
            <a:extLst>
              <a:ext uri="{FF2B5EF4-FFF2-40B4-BE49-F238E27FC236}">
                <a16:creationId xmlns:a16="http://schemas.microsoft.com/office/drawing/2014/main" id="{FC091E7C-DC86-FE3B-F6F5-D160D3401977}"/>
              </a:ext>
            </a:extLst>
          </p:cNvPr>
          <p:cNvSpPr txBox="1"/>
          <p:nvPr/>
        </p:nvSpPr>
        <p:spPr>
          <a:xfrm>
            <a:off x="1068946" y="1313645"/>
            <a:ext cx="6709893" cy="369332"/>
          </a:xfrm>
          <a:prstGeom prst="rect">
            <a:avLst/>
          </a:prstGeom>
          <a:noFill/>
        </p:spPr>
        <p:txBody>
          <a:bodyPr wrap="square" rtlCol="0">
            <a:spAutoFit/>
          </a:bodyPr>
          <a:lstStyle/>
          <a:p>
            <a:r>
              <a:rPr lang="en-US" dirty="0"/>
              <a:t>Example: Event at 9pm</a:t>
            </a:r>
          </a:p>
        </p:txBody>
      </p:sp>
      <p:sp>
        <p:nvSpPr>
          <p:cNvPr id="3" name="Rectangle 2">
            <a:extLst>
              <a:ext uri="{FF2B5EF4-FFF2-40B4-BE49-F238E27FC236}">
                <a16:creationId xmlns:a16="http://schemas.microsoft.com/office/drawing/2014/main" id="{DF9F496C-CA21-1E19-75D6-77924D9226B4}"/>
              </a:ext>
            </a:extLst>
          </p:cNvPr>
          <p:cNvSpPr/>
          <p:nvPr/>
        </p:nvSpPr>
        <p:spPr>
          <a:xfrm>
            <a:off x="3571741" y="4394928"/>
            <a:ext cx="4755970" cy="4475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Long order Triggered - $1904</a:t>
            </a:r>
          </a:p>
        </p:txBody>
      </p:sp>
      <p:sp>
        <p:nvSpPr>
          <p:cNvPr id="8" name="Rectangle 7">
            <a:extLst>
              <a:ext uri="{FF2B5EF4-FFF2-40B4-BE49-F238E27FC236}">
                <a16:creationId xmlns:a16="http://schemas.microsoft.com/office/drawing/2014/main" id="{DBE7F8E3-FBEC-0B16-860C-C3C548CDF9C3}"/>
              </a:ext>
            </a:extLst>
          </p:cNvPr>
          <p:cNvSpPr/>
          <p:nvPr/>
        </p:nvSpPr>
        <p:spPr>
          <a:xfrm>
            <a:off x="3571741" y="5096814"/>
            <a:ext cx="4755970" cy="447541"/>
          </a:xfrm>
          <a:prstGeom prst="rect">
            <a:avLst/>
          </a:prstGeom>
          <a:solidFill>
            <a:schemeClr val="accent2">
              <a:lumMod val="60000"/>
              <a:lumOff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Event-Price/ Long order Stop Loss - $1902</a:t>
            </a:r>
          </a:p>
        </p:txBody>
      </p:sp>
      <p:sp>
        <p:nvSpPr>
          <p:cNvPr id="12" name="Rectangle 11">
            <a:extLst>
              <a:ext uri="{FF2B5EF4-FFF2-40B4-BE49-F238E27FC236}">
                <a16:creationId xmlns:a16="http://schemas.microsoft.com/office/drawing/2014/main" id="{06495E82-0E46-CA89-95EB-5D7D7081138C}"/>
              </a:ext>
            </a:extLst>
          </p:cNvPr>
          <p:cNvSpPr/>
          <p:nvPr/>
        </p:nvSpPr>
        <p:spPr>
          <a:xfrm>
            <a:off x="3568702" y="3596444"/>
            <a:ext cx="4755970" cy="447541"/>
          </a:xfrm>
          <a:prstGeom prst="rect">
            <a:avLst/>
          </a:prstGeom>
          <a:solidFill>
            <a:schemeClr val="accent6">
              <a:lumMod val="60000"/>
              <a:lumOff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Long order Take Profit - $1906</a:t>
            </a:r>
          </a:p>
        </p:txBody>
      </p:sp>
      <p:cxnSp>
        <p:nvCxnSpPr>
          <p:cNvPr id="14" name="Straight Connector 13">
            <a:extLst>
              <a:ext uri="{FF2B5EF4-FFF2-40B4-BE49-F238E27FC236}">
                <a16:creationId xmlns:a16="http://schemas.microsoft.com/office/drawing/2014/main" id="{39D2BD81-A025-83CA-6222-4915A3D91A55}"/>
              </a:ext>
            </a:extLst>
          </p:cNvPr>
          <p:cNvCxnSpPr/>
          <p:nvPr/>
        </p:nvCxnSpPr>
        <p:spPr>
          <a:xfrm>
            <a:off x="1349241" y="4640821"/>
            <a:ext cx="22194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3DB9562-5954-DC5A-E833-0A11F9D99B0F}"/>
              </a:ext>
            </a:extLst>
          </p:cNvPr>
          <p:cNvCxnSpPr/>
          <p:nvPr/>
        </p:nvCxnSpPr>
        <p:spPr>
          <a:xfrm>
            <a:off x="1349241" y="5307571"/>
            <a:ext cx="22194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03A69C8-A285-3357-AD60-213D08E83434}"/>
              </a:ext>
            </a:extLst>
          </p:cNvPr>
          <p:cNvCxnSpPr/>
          <p:nvPr/>
        </p:nvCxnSpPr>
        <p:spPr>
          <a:xfrm>
            <a:off x="1349241" y="3807384"/>
            <a:ext cx="22194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Up Arrow 16">
            <a:extLst>
              <a:ext uri="{FF2B5EF4-FFF2-40B4-BE49-F238E27FC236}">
                <a16:creationId xmlns:a16="http://schemas.microsoft.com/office/drawing/2014/main" id="{36A32DFE-E337-CADC-7BE0-FEF7F5AB83FC}"/>
              </a:ext>
            </a:extLst>
          </p:cNvPr>
          <p:cNvSpPr/>
          <p:nvPr/>
        </p:nvSpPr>
        <p:spPr>
          <a:xfrm rot="1703162">
            <a:off x="3112548" y="4714106"/>
            <a:ext cx="171450" cy="46510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11223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5293D-1805-BA2F-8A13-B6D54A7F59BF}"/>
              </a:ext>
            </a:extLst>
          </p:cNvPr>
          <p:cNvSpPr>
            <a:spLocks noGrp="1"/>
          </p:cNvSpPr>
          <p:nvPr>
            <p:ph type="title"/>
          </p:nvPr>
        </p:nvSpPr>
        <p:spPr>
          <a:xfrm>
            <a:off x="838200" y="110861"/>
            <a:ext cx="10515600" cy="1325563"/>
          </a:xfrm>
        </p:spPr>
        <p:txBody>
          <a:bodyPr/>
          <a:lstStyle/>
          <a:p>
            <a:r>
              <a:rPr lang="en-US" dirty="0"/>
              <a:t>Baseline Model- Momentum </a:t>
            </a:r>
          </a:p>
        </p:txBody>
      </p:sp>
      <p:sp>
        <p:nvSpPr>
          <p:cNvPr id="9" name="TextBox 8">
            <a:extLst>
              <a:ext uri="{FF2B5EF4-FFF2-40B4-BE49-F238E27FC236}">
                <a16:creationId xmlns:a16="http://schemas.microsoft.com/office/drawing/2014/main" id="{FC091E7C-DC86-FE3B-F6F5-D160D3401977}"/>
              </a:ext>
            </a:extLst>
          </p:cNvPr>
          <p:cNvSpPr txBox="1"/>
          <p:nvPr/>
        </p:nvSpPr>
        <p:spPr>
          <a:xfrm>
            <a:off x="1068946" y="1313645"/>
            <a:ext cx="6709893" cy="369332"/>
          </a:xfrm>
          <a:prstGeom prst="rect">
            <a:avLst/>
          </a:prstGeom>
          <a:noFill/>
        </p:spPr>
        <p:txBody>
          <a:bodyPr wrap="square" rtlCol="0">
            <a:spAutoFit/>
          </a:bodyPr>
          <a:lstStyle/>
          <a:p>
            <a:r>
              <a:rPr lang="en-US" dirty="0"/>
              <a:t>Example: Event at 9pm</a:t>
            </a:r>
          </a:p>
        </p:txBody>
      </p:sp>
      <p:pic>
        <p:nvPicPr>
          <p:cNvPr id="10" name="Picture 9">
            <a:extLst>
              <a:ext uri="{FF2B5EF4-FFF2-40B4-BE49-F238E27FC236}">
                <a16:creationId xmlns:a16="http://schemas.microsoft.com/office/drawing/2014/main" id="{ED317A42-2B7A-701D-C8D3-C2266AA80321}"/>
              </a:ext>
            </a:extLst>
          </p:cNvPr>
          <p:cNvPicPr>
            <a:picLocks noChangeAspect="1"/>
          </p:cNvPicPr>
          <p:nvPr/>
        </p:nvPicPr>
        <p:blipFill>
          <a:blip r:embed="rId3"/>
          <a:stretch>
            <a:fillRect/>
          </a:stretch>
        </p:blipFill>
        <p:spPr>
          <a:xfrm>
            <a:off x="1349243" y="1957294"/>
            <a:ext cx="4445000" cy="3289300"/>
          </a:xfrm>
          <a:prstGeom prst="rect">
            <a:avLst/>
          </a:prstGeom>
        </p:spPr>
      </p:pic>
      <p:cxnSp>
        <p:nvCxnSpPr>
          <p:cNvPr id="11" name="Straight Connector 10">
            <a:extLst>
              <a:ext uri="{FF2B5EF4-FFF2-40B4-BE49-F238E27FC236}">
                <a16:creationId xmlns:a16="http://schemas.microsoft.com/office/drawing/2014/main" id="{450528A8-0FD8-DA22-4DA7-B36A6EEFAC83}"/>
              </a:ext>
            </a:extLst>
          </p:cNvPr>
          <p:cNvCxnSpPr/>
          <p:nvPr/>
        </p:nvCxnSpPr>
        <p:spPr>
          <a:xfrm>
            <a:off x="2933587" y="5320408"/>
            <a:ext cx="22194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E5D5BA1-51C7-5C35-98D8-4395757836BA}"/>
              </a:ext>
            </a:extLst>
          </p:cNvPr>
          <p:cNvCxnSpPr/>
          <p:nvPr/>
        </p:nvCxnSpPr>
        <p:spPr>
          <a:xfrm>
            <a:off x="2933587" y="5799376"/>
            <a:ext cx="22194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16C664E-0910-4806-4FAF-E4FE7C7ABFDC}"/>
              </a:ext>
            </a:extLst>
          </p:cNvPr>
          <p:cNvCxnSpPr/>
          <p:nvPr/>
        </p:nvCxnSpPr>
        <p:spPr>
          <a:xfrm>
            <a:off x="3019085" y="4714301"/>
            <a:ext cx="22194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F9F496C-CA21-1E19-75D6-77924D9226B4}"/>
              </a:ext>
            </a:extLst>
          </p:cNvPr>
          <p:cNvSpPr/>
          <p:nvPr/>
        </p:nvSpPr>
        <p:spPr>
          <a:xfrm>
            <a:off x="4773155" y="5088708"/>
            <a:ext cx="4755970" cy="4475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Short Order Triggered – $1900</a:t>
            </a:r>
          </a:p>
        </p:txBody>
      </p:sp>
      <p:sp>
        <p:nvSpPr>
          <p:cNvPr id="7" name="Rectangle 6">
            <a:extLst>
              <a:ext uri="{FF2B5EF4-FFF2-40B4-BE49-F238E27FC236}">
                <a16:creationId xmlns:a16="http://schemas.microsoft.com/office/drawing/2014/main" id="{E6C88F24-2127-63BE-6DC7-22AB4D991378}"/>
              </a:ext>
            </a:extLst>
          </p:cNvPr>
          <p:cNvSpPr/>
          <p:nvPr/>
        </p:nvSpPr>
        <p:spPr>
          <a:xfrm>
            <a:off x="4773155" y="5686885"/>
            <a:ext cx="4755970" cy="447541"/>
          </a:xfrm>
          <a:prstGeom prst="rect">
            <a:avLst/>
          </a:prstGeom>
          <a:solidFill>
            <a:schemeClr val="accent6">
              <a:lumMod val="60000"/>
              <a:lumOff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Short order Take Profit - $1898</a:t>
            </a:r>
          </a:p>
        </p:txBody>
      </p:sp>
      <p:sp>
        <p:nvSpPr>
          <p:cNvPr id="8" name="Rectangle 7">
            <a:extLst>
              <a:ext uri="{FF2B5EF4-FFF2-40B4-BE49-F238E27FC236}">
                <a16:creationId xmlns:a16="http://schemas.microsoft.com/office/drawing/2014/main" id="{DBE7F8E3-FBEC-0B16-860C-C3C548CDF9C3}"/>
              </a:ext>
            </a:extLst>
          </p:cNvPr>
          <p:cNvSpPr/>
          <p:nvPr/>
        </p:nvSpPr>
        <p:spPr>
          <a:xfrm>
            <a:off x="4773155" y="4490531"/>
            <a:ext cx="4755970" cy="447541"/>
          </a:xfrm>
          <a:prstGeom prst="rect">
            <a:avLst/>
          </a:prstGeom>
          <a:solidFill>
            <a:schemeClr val="accent2">
              <a:lumMod val="60000"/>
              <a:lumOff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Event-Price/ Short order Stop Loss - $1902</a:t>
            </a:r>
          </a:p>
        </p:txBody>
      </p:sp>
      <p:sp>
        <p:nvSpPr>
          <p:cNvPr id="4" name="Up Arrow 3">
            <a:extLst>
              <a:ext uri="{FF2B5EF4-FFF2-40B4-BE49-F238E27FC236}">
                <a16:creationId xmlns:a16="http://schemas.microsoft.com/office/drawing/2014/main" id="{5C362C2A-0582-BC6D-7CD7-9A4B0673665D}"/>
              </a:ext>
            </a:extLst>
          </p:cNvPr>
          <p:cNvSpPr/>
          <p:nvPr/>
        </p:nvSpPr>
        <p:spPr>
          <a:xfrm rot="8994684">
            <a:off x="2956357" y="4736074"/>
            <a:ext cx="299333" cy="55476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64430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C8C2BED9-47EF-E4F2-E537-28AB02895C72}"/>
              </a:ext>
            </a:extLst>
          </p:cNvPr>
          <p:cNvGraphicFramePr>
            <a:graphicFrameLocks/>
          </p:cNvGraphicFramePr>
          <p:nvPr>
            <p:extLst>
              <p:ext uri="{D42A27DB-BD31-4B8C-83A1-F6EECF244321}">
                <p14:modId xmlns:p14="http://schemas.microsoft.com/office/powerpoint/2010/main" val="3920131155"/>
              </p:ext>
            </p:extLst>
          </p:nvPr>
        </p:nvGraphicFramePr>
        <p:xfrm>
          <a:off x="1988176" y="1378039"/>
          <a:ext cx="8009586" cy="3464417"/>
        </p:xfrm>
        <a:graphic>
          <a:graphicData uri="http://schemas.openxmlformats.org/drawingml/2006/table">
            <a:tbl>
              <a:tblPr firstRow="1" bandRow="1">
                <a:tableStyleId>{21E4AEA4-8DFA-4A89-87EB-49C32662AFE0}</a:tableStyleId>
              </a:tblPr>
              <a:tblGrid>
                <a:gridCol w="4004793">
                  <a:extLst>
                    <a:ext uri="{9D8B030D-6E8A-4147-A177-3AD203B41FA5}">
                      <a16:colId xmlns:a16="http://schemas.microsoft.com/office/drawing/2014/main" val="2318593079"/>
                    </a:ext>
                  </a:extLst>
                </a:gridCol>
                <a:gridCol w="4004793">
                  <a:extLst>
                    <a:ext uri="{9D8B030D-6E8A-4147-A177-3AD203B41FA5}">
                      <a16:colId xmlns:a16="http://schemas.microsoft.com/office/drawing/2014/main" val="2725132879"/>
                    </a:ext>
                  </a:extLst>
                </a:gridCol>
              </a:tblGrid>
              <a:tr h="969974">
                <a:tc gridSpan="2">
                  <a:txBody>
                    <a:bodyPr/>
                    <a:lstStyle/>
                    <a:p>
                      <a:r>
                        <a:rPr lang="en-US" sz="2600" dirty="0">
                          <a:solidFill>
                            <a:schemeClr val="tx1"/>
                          </a:solidFill>
                        </a:rPr>
                        <a:t>Baseline Momentum – Non ML, trade every event</a:t>
                      </a:r>
                    </a:p>
                  </a:txBody>
                  <a:tcPr anchor="ctr"/>
                </a:tc>
                <a:tc hMerge="1">
                  <a:txBody>
                    <a:bodyPr/>
                    <a:lstStyle/>
                    <a:p>
                      <a:endParaRPr lang="en-US" dirty="0"/>
                    </a:p>
                  </a:txBody>
                  <a:tcPr/>
                </a:tc>
                <a:extLst>
                  <a:ext uri="{0D108BD9-81ED-4DB2-BD59-A6C34878D82A}">
                    <a16:rowId xmlns:a16="http://schemas.microsoft.com/office/drawing/2014/main" val="3455109916"/>
                  </a:ext>
                </a:extLst>
              </a:tr>
              <a:tr h="831481">
                <a:tc>
                  <a:txBody>
                    <a:bodyPr/>
                    <a:lstStyle/>
                    <a:p>
                      <a:r>
                        <a:rPr lang="en-US" sz="2600" dirty="0"/>
                        <a:t>Long Win percentage</a:t>
                      </a:r>
                    </a:p>
                  </a:txBody>
                  <a:tcPr anchor="ctr"/>
                </a:tc>
                <a:tc>
                  <a:txBody>
                    <a:bodyPr/>
                    <a:lstStyle/>
                    <a:p>
                      <a:r>
                        <a:rPr lang="en-US" sz="2600" dirty="0"/>
                        <a:t>39%</a:t>
                      </a:r>
                    </a:p>
                  </a:txBody>
                  <a:tcPr anchor="ctr"/>
                </a:tc>
                <a:extLst>
                  <a:ext uri="{0D108BD9-81ED-4DB2-BD59-A6C34878D82A}">
                    <a16:rowId xmlns:a16="http://schemas.microsoft.com/office/drawing/2014/main" val="1820411736"/>
                  </a:ext>
                </a:extLst>
              </a:tr>
              <a:tr h="831481">
                <a:tc>
                  <a:txBody>
                    <a:bodyPr/>
                    <a:lstStyle/>
                    <a:p>
                      <a:r>
                        <a:rPr lang="en-US" sz="2600" dirty="0"/>
                        <a:t>Short Win percentage</a:t>
                      </a:r>
                    </a:p>
                  </a:txBody>
                  <a:tcPr anchor="ctr"/>
                </a:tc>
                <a:tc>
                  <a:txBody>
                    <a:bodyPr/>
                    <a:lstStyle/>
                    <a:p>
                      <a:r>
                        <a:rPr lang="en-US" sz="2600" dirty="0"/>
                        <a:t>36%</a:t>
                      </a:r>
                    </a:p>
                  </a:txBody>
                  <a:tcPr anchor="ctr"/>
                </a:tc>
                <a:extLst>
                  <a:ext uri="{0D108BD9-81ED-4DB2-BD59-A6C34878D82A}">
                    <a16:rowId xmlns:a16="http://schemas.microsoft.com/office/drawing/2014/main" val="2646468890"/>
                  </a:ext>
                </a:extLst>
              </a:tr>
              <a:tr h="8314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600" dirty="0"/>
                        <a:t>Total Win Percentage</a:t>
                      </a:r>
                    </a:p>
                  </a:txBody>
                  <a:tcPr anchor="ctr"/>
                </a:tc>
                <a:tc>
                  <a:txBody>
                    <a:bodyPr/>
                    <a:lstStyle/>
                    <a:p>
                      <a:r>
                        <a:rPr lang="en-US" sz="2600" dirty="0"/>
                        <a:t>37%</a:t>
                      </a:r>
                    </a:p>
                  </a:txBody>
                  <a:tcPr anchor="ctr"/>
                </a:tc>
                <a:extLst>
                  <a:ext uri="{0D108BD9-81ED-4DB2-BD59-A6C34878D82A}">
                    <a16:rowId xmlns:a16="http://schemas.microsoft.com/office/drawing/2014/main" val="122849910"/>
                  </a:ext>
                </a:extLst>
              </a:tr>
            </a:tbl>
          </a:graphicData>
        </a:graphic>
      </p:graphicFrame>
    </p:spTree>
    <p:extLst>
      <p:ext uri="{BB962C8B-B14F-4D97-AF65-F5344CB8AC3E}">
        <p14:creationId xmlns:p14="http://schemas.microsoft.com/office/powerpoint/2010/main" val="4613971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5293D-1805-BA2F-8A13-B6D54A7F59BF}"/>
              </a:ext>
            </a:extLst>
          </p:cNvPr>
          <p:cNvSpPr>
            <a:spLocks noGrp="1"/>
          </p:cNvSpPr>
          <p:nvPr>
            <p:ph type="title"/>
          </p:nvPr>
        </p:nvSpPr>
        <p:spPr>
          <a:xfrm>
            <a:off x="838200" y="110861"/>
            <a:ext cx="10515600" cy="1325563"/>
          </a:xfrm>
        </p:spPr>
        <p:txBody>
          <a:bodyPr/>
          <a:lstStyle/>
          <a:p>
            <a:r>
              <a:rPr lang="en-US" dirty="0"/>
              <a:t>Baseline Model-Reversal</a:t>
            </a:r>
          </a:p>
        </p:txBody>
      </p:sp>
      <p:pic>
        <p:nvPicPr>
          <p:cNvPr id="4" name="Picture 3">
            <a:extLst>
              <a:ext uri="{FF2B5EF4-FFF2-40B4-BE49-F238E27FC236}">
                <a16:creationId xmlns:a16="http://schemas.microsoft.com/office/drawing/2014/main" id="{743C50A7-E737-19D4-D774-BBC9410D67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183" y="1428487"/>
            <a:ext cx="8048759" cy="5064388"/>
          </a:xfrm>
          <a:prstGeom prst="rect">
            <a:avLst/>
          </a:prstGeom>
          <a:noFill/>
          <a:ln>
            <a:solidFill>
              <a:schemeClr val="tx1"/>
            </a:solidFill>
          </a:ln>
        </p:spPr>
      </p:pic>
    </p:spTree>
    <p:extLst>
      <p:ext uri="{BB962C8B-B14F-4D97-AF65-F5344CB8AC3E}">
        <p14:creationId xmlns:p14="http://schemas.microsoft.com/office/powerpoint/2010/main" val="33360692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D9013-3ABF-1BD9-84A9-D0E5F959A1B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8A782D6-4C9A-AA0B-B54D-DA8943B25C97}"/>
              </a:ext>
            </a:extLst>
          </p:cNvPr>
          <p:cNvSpPr>
            <a:spLocks noGrp="1"/>
          </p:cNvSpPr>
          <p:nvPr>
            <p:ph idx="1"/>
          </p:nvPr>
        </p:nvSpPr>
        <p:spPr/>
        <p:txBody>
          <a:bodyPr/>
          <a:lstStyle/>
          <a:p>
            <a:endParaRPr lang="en-US"/>
          </a:p>
        </p:txBody>
      </p:sp>
      <p:graphicFrame>
        <p:nvGraphicFramePr>
          <p:cNvPr id="4" name="Table 4">
            <a:extLst>
              <a:ext uri="{FF2B5EF4-FFF2-40B4-BE49-F238E27FC236}">
                <a16:creationId xmlns:a16="http://schemas.microsoft.com/office/drawing/2014/main" id="{C8C2BED9-47EF-E4F2-E537-28AB02895C72}"/>
              </a:ext>
            </a:extLst>
          </p:cNvPr>
          <p:cNvGraphicFramePr>
            <a:graphicFrameLocks/>
          </p:cNvGraphicFramePr>
          <p:nvPr>
            <p:extLst>
              <p:ext uri="{D42A27DB-BD31-4B8C-83A1-F6EECF244321}">
                <p14:modId xmlns:p14="http://schemas.microsoft.com/office/powerpoint/2010/main" val="524376059"/>
              </p:ext>
            </p:extLst>
          </p:nvPr>
        </p:nvGraphicFramePr>
        <p:xfrm>
          <a:off x="2091207" y="1983346"/>
          <a:ext cx="8009586" cy="3464417"/>
        </p:xfrm>
        <a:graphic>
          <a:graphicData uri="http://schemas.openxmlformats.org/drawingml/2006/table">
            <a:tbl>
              <a:tblPr firstRow="1" bandRow="1">
                <a:tableStyleId>{F5AB1C69-6EDB-4FF4-983F-18BD219EF322}</a:tableStyleId>
              </a:tblPr>
              <a:tblGrid>
                <a:gridCol w="4004793">
                  <a:extLst>
                    <a:ext uri="{9D8B030D-6E8A-4147-A177-3AD203B41FA5}">
                      <a16:colId xmlns:a16="http://schemas.microsoft.com/office/drawing/2014/main" val="2318593079"/>
                    </a:ext>
                  </a:extLst>
                </a:gridCol>
                <a:gridCol w="4004793">
                  <a:extLst>
                    <a:ext uri="{9D8B030D-6E8A-4147-A177-3AD203B41FA5}">
                      <a16:colId xmlns:a16="http://schemas.microsoft.com/office/drawing/2014/main" val="2725132879"/>
                    </a:ext>
                  </a:extLst>
                </a:gridCol>
              </a:tblGrid>
              <a:tr h="969974">
                <a:tc gridSpan="2">
                  <a:txBody>
                    <a:bodyPr/>
                    <a:lstStyle/>
                    <a:p>
                      <a:r>
                        <a:rPr lang="en-US" sz="2600" dirty="0">
                          <a:solidFill>
                            <a:schemeClr val="tx1"/>
                          </a:solidFill>
                        </a:rPr>
                        <a:t>Reversal</a:t>
                      </a:r>
                    </a:p>
                  </a:txBody>
                  <a:tcPr anchor="ctr"/>
                </a:tc>
                <a:tc hMerge="1">
                  <a:txBody>
                    <a:bodyPr/>
                    <a:lstStyle/>
                    <a:p>
                      <a:endParaRPr lang="en-US" dirty="0"/>
                    </a:p>
                  </a:txBody>
                  <a:tcPr/>
                </a:tc>
                <a:extLst>
                  <a:ext uri="{0D108BD9-81ED-4DB2-BD59-A6C34878D82A}">
                    <a16:rowId xmlns:a16="http://schemas.microsoft.com/office/drawing/2014/main" val="3455109916"/>
                  </a:ext>
                </a:extLst>
              </a:tr>
              <a:tr h="831481">
                <a:tc>
                  <a:txBody>
                    <a:bodyPr/>
                    <a:lstStyle/>
                    <a:p>
                      <a:r>
                        <a:rPr lang="en-US" sz="2600" dirty="0"/>
                        <a:t>Long Win percentage</a:t>
                      </a:r>
                    </a:p>
                  </a:txBody>
                  <a:tcPr anchor="ctr"/>
                </a:tc>
                <a:tc>
                  <a:txBody>
                    <a:bodyPr/>
                    <a:lstStyle/>
                    <a:p>
                      <a:r>
                        <a:rPr lang="en-US" sz="2600" dirty="0"/>
                        <a:t>38%</a:t>
                      </a:r>
                    </a:p>
                  </a:txBody>
                  <a:tcPr anchor="ctr"/>
                </a:tc>
                <a:extLst>
                  <a:ext uri="{0D108BD9-81ED-4DB2-BD59-A6C34878D82A}">
                    <a16:rowId xmlns:a16="http://schemas.microsoft.com/office/drawing/2014/main" val="1820411736"/>
                  </a:ext>
                </a:extLst>
              </a:tr>
              <a:tr h="831481">
                <a:tc>
                  <a:txBody>
                    <a:bodyPr/>
                    <a:lstStyle/>
                    <a:p>
                      <a:r>
                        <a:rPr lang="en-US" sz="2600" dirty="0"/>
                        <a:t>Short Win percentage</a:t>
                      </a:r>
                    </a:p>
                  </a:txBody>
                  <a:tcPr anchor="ctr"/>
                </a:tc>
                <a:tc>
                  <a:txBody>
                    <a:bodyPr/>
                    <a:lstStyle/>
                    <a:p>
                      <a:r>
                        <a:rPr lang="en-US" sz="2600" dirty="0"/>
                        <a:t>39%</a:t>
                      </a:r>
                    </a:p>
                  </a:txBody>
                  <a:tcPr anchor="ctr"/>
                </a:tc>
                <a:extLst>
                  <a:ext uri="{0D108BD9-81ED-4DB2-BD59-A6C34878D82A}">
                    <a16:rowId xmlns:a16="http://schemas.microsoft.com/office/drawing/2014/main" val="2646468890"/>
                  </a:ext>
                </a:extLst>
              </a:tr>
              <a:tr h="8314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600" dirty="0"/>
                        <a:t>Total Win Percentage</a:t>
                      </a:r>
                    </a:p>
                  </a:txBody>
                  <a:tcPr anchor="ctr"/>
                </a:tc>
                <a:tc>
                  <a:txBody>
                    <a:bodyPr/>
                    <a:lstStyle/>
                    <a:p>
                      <a:r>
                        <a:rPr lang="en-US" sz="2600" dirty="0"/>
                        <a:t>38%</a:t>
                      </a:r>
                    </a:p>
                  </a:txBody>
                  <a:tcPr anchor="ctr"/>
                </a:tc>
                <a:extLst>
                  <a:ext uri="{0D108BD9-81ED-4DB2-BD59-A6C34878D82A}">
                    <a16:rowId xmlns:a16="http://schemas.microsoft.com/office/drawing/2014/main" val="122849910"/>
                  </a:ext>
                </a:extLst>
              </a:tr>
            </a:tbl>
          </a:graphicData>
        </a:graphic>
      </p:graphicFrame>
    </p:spTree>
    <p:extLst>
      <p:ext uri="{BB962C8B-B14F-4D97-AF65-F5344CB8AC3E}">
        <p14:creationId xmlns:p14="http://schemas.microsoft.com/office/powerpoint/2010/main" val="2385483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D924D-4575-B913-8D5C-2E052BC6E105}"/>
              </a:ext>
            </a:extLst>
          </p:cNvPr>
          <p:cNvSpPr>
            <a:spLocks noGrp="1"/>
          </p:cNvSpPr>
          <p:nvPr>
            <p:ph type="title"/>
          </p:nvPr>
        </p:nvSpPr>
        <p:spPr/>
        <p:txBody>
          <a:bodyPr/>
          <a:lstStyle/>
          <a:p>
            <a:r>
              <a:rPr lang="en-US" dirty="0"/>
              <a:t>NLP MODEL: Top words for Volatile Events</a:t>
            </a:r>
          </a:p>
        </p:txBody>
      </p:sp>
      <p:pic>
        <p:nvPicPr>
          <p:cNvPr id="13" name="Content Placeholder 12">
            <a:extLst>
              <a:ext uri="{FF2B5EF4-FFF2-40B4-BE49-F238E27FC236}">
                <a16:creationId xmlns:a16="http://schemas.microsoft.com/office/drawing/2014/main" id="{D799EE24-B3E8-E052-3791-33519AB91BEF}"/>
              </a:ext>
            </a:extLst>
          </p:cNvPr>
          <p:cNvPicPr>
            <a:picLocks noGrp="1" noChangeAspect="1"/>
          </p:cNvPicPr>
          <p:nvPr>
            <p:ph idx="1"/>
          </p:nvPr>
        </p:nvPicPr>
        <p:blipFill>
          <a:blip r:embed="rId2"/>
          <a:stretch>
            <a:fillRect/>
          </a:stretch>
        </p:blipFill>
        <p:spPr>
          <a:xfrm>
            <a:off x="315967" y="2108011"/>
            <a:ext cx="5892800" cy="3606800"/>
          </a:xfrm>
        </p:spPr>
      </p:pic>
      <p:pic>
        <p:nvPicPr>
          <p:cNvPr id="15" name="Picture 14">
            <a:extLst>
              <a:ext uri="{FF2B5EF4-FFF2-40B4-BE49-F238E27FC236}">
                <a16:creationId xmlns:a16="http://schemas.microsoft.com/office/drawing/2014/main" id="{557BC253-7306-01D4-FD31-DD508B023729}"/>
              </a:ext>
            </a:extLst>
          </p:cNvPr>
          <p:cNvPicPr>
            <a:picLocks noChangeAspect="1"/>
          </p:cNvPicPr>
          <p:nvPr/>
        </p:nvPicPr>
        <p:blipFill>
          <a:blip r:embed="rId3"/>
          <a:stretch>
            <a:fillRect/>
          </a:stretch>
        </p:blipFill>
        <p:spPr>
          <a:xfrm>
            <a:off x="6096000" y="2262826"/>
            <a:ext cx="5867324" cy="3297170"/>
          </a:xfrm>
          <a:prstGeom prst="rect">
            <a:avLst/>
          </a:prstGeom>
        </p:spPr>
      </p:pic>
    </p:spTree>
    <p:extLst>
      <p:ext uri="{BB962C8B-B14F-4D97-AF65-F5344CB8AC3E}">
        <p14:creationId xmlns:p14="http://schemas.microsoft.com/office/powerpoint/2010/main" val="42898207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A6F3667-1DB6-7A26-8AA9-AD8252BED362}"/>
              </a:ext>
            </a:extLst>
          </p:cNvPr>
          <p:cNvPicPr>
            <a:picLocks noChangeAspect="1"/>
          </p:cNvPicPr>
          <p:nvPr/>
        </p:nvPicPr>
        <p:blipFill>
          <a:blip r:embed="rId3"/>
          <a:stretch>
            <a:fillRect/>
          </a:stretch>
        </p:blipFill>
        <p:spPr>
          <a:xfrm>
            <a:off x="1349241" y="2639208"/>
            <a:ext cx="4445000" cy="3289300"/>
          </a:xfrm>
          <a:prstGeom prst="rect">
            <a:avLst/>
          </a:prstGeom>
        </p:spPr>
      </p:pic>
      <p:sp>
        <p:nvSpPr>
          <p:cNvPr id="2" name="Title 1">
            <a:extLst>
              <a:ext uri="{FF2B5EF4-FFF2-40B4-BE49-F238E27FC236}">
                <a16:creationId xmlns:a16="http://schemas.microsoft.com/office/drawing/2014/main" id="{2D25293D-1805-BA2F-8A13-B6D54A7F59BF}"/>
              </a:ext>
            </a:extLst>
          </p:cNvPr>
          <p:cNvSpPr>
            <a:spLocks noGrp="1"/>
          </p:cNvSpPr>
          <p:nvPr>
            <p:ph type="title"/>
          </p:nvPr>
        </p:nvSpPr>
        <p:spPr>
          <a:xfrm>
            <a:off x="838200" y="110861"/>
            <a:ext cx="10515600" cy="1325563"/>
          </a:xfrm>
        </p:spPr>
        <p:txBody>
          <a:bodyPr/>
          <a:lstStyle/>
          <a:p>
            <a:r>
              <a:rPr lang="en-US" dirty="0"/>
              <a:t>NLP Model - Long triggered </a:t>
            </a:r>
          </a:p>
        </p:txBody>
      </p:sp>
      <p:sp>
        <p:nvSpPr>
          <p:cNvPr id="9" name="TextBox 8">
            <a:extLst>
              <a:ext uri="{FF2B5EF4-FFF2-40B4-BE49-F238E27FC236}">
                <a16:creationId xmlns:a16="http://schemas.microsoft.com/office/drawing/2014/main" id="{FC091E7C-DC86-FE3B-F6F5-D160D3401977}"/>
              </a:ext>
            </a:extLst>
          </p:cNvPr>
          <p:cNvSpPr txBox="1"/>
          <p:nvPr/>
        </p:nvSpPr>
        <p:spPr>
          <a:xfrm>
            <a:off x="899699" y="1320705"/>
            <a:ext cx="6709893" cy="369332"/>
          </a:xfrm>
          <a:prstGeom prst="rect">
            <a:avLst/>
          </a:prstGeom>
          <a:noFill/>
        </p:spPr>
        <p:txBody>
          <a:bodyPr wrap="square" rtlCol="0">
            <a:spAutoFit/>
          </a:bodyPr>
          <a:lstStyle/>
          <a:p>
            <a:r>
              <a:rPr lang="en-US" dirty="0"/>
              <a:t>Example:</a:t>
            </a:r>
          </a:p>
        </p:txBody>
      </p:sp>
      <p:sp>
        <p:nvSpPr>
          <p:cNvPr id="3" name="Rectangle 2">
            <a:extLst>
              <a:ext uri="{FF2B5EF4-FFF2-40B4-BE49-F238E27FC236}">
                <a16:creationId xmlns:a16="http://schemas.microsoft.com/office/drawing/2014/main" id="{DF9F496C-CA21-1E19-75D6-77924D9226B4}"/>
              </a:ext>
            </a:extLst>
          </p:cNvPr>
          <p:cNvSpPr/>
          <p:nvPr/>
        </p:nvSpPr>
        <p:spPr>
          <a:xfrm>
            <a:off x="3571741" y="4394928"/>
            <a:ext cx="4755970" cy="4475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Long order Triggered - 1904</a:t>
            </a:r>
          </a:p>
        </p:txBody>
      </p:sp>
      <p:sp>
        <p:nvSpPr>
          <p:cNvPr id="12" name="Rectangle 11">
            <a:extLst>
              <a:ext uri="{FF2B5EF4-FFF2-40B4-BE49-F238E27FC236}">
                <a16:creationId xmlns:a16="http://schemas.microsoft.com/office/drawing/2014/main" id="{06495E82-0E46-CA89-95EB-5D7D7081138C}"/>
              </a:ext>
            </a:extLst>
          </p:cNvPr>
          <p:cNvSpPr/>
          <p:nvPr/>
        </p:nvSpPr>
        <p:spPr>
          <a:xfrm>
            <a:off x="3568702" y="3596444"/>
            <a:ext cx="4755970" cy="4475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Long order Take Profit - 1906</a:t>
            </a:r>
          </a:p>
        </p:txBody>
      </p:sp>
      <p:cxnSp>
        <p:nvCxnSpPr>
          <p:cNvPr id="14" name="Straight Connector 13">
            <a:extLst>
              <a:ext uri="{FF2B5EF4-FFF2-40B4-BE49-F238E27FC236}">
                <a16:creationId xmlns:a16="http://schemas.microsoft.com/office/drawing/2014/main" id="{39D2BD81-A025-83CA-6222-4915A3D91A55}"/>
              </a:ext>
            </a:extLst>
          </p:cNvPr>
          <p:cNvCxnSpPr/>
          <p:nvPr/>
        </p:nvCxnSpPr>
        <p:spPr>
          <a:xfrm>
            <a:off x="1349241" y="4640821"/>
            <a:ext cx="22194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03A69C8-A285-3357-AD60-213D08E83434}"/>
              </a:ext>
            </a:extLst>
          </p:cNvPr>
          <p:cNvCxnSpPr/>
          <p:nvPr/>
        </p:nvCxnSpPr>
        <p:spPr>
          <a:xfrm>
            <a:off x="1349241" y="3807384"/>
            <a:ext cx="22194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Up Arrow 16">
            <a:extLst>
              <a:ext uri="{FF2B5EF4-FFF2-40B4-BE49-F238E27FC236}">
                <a16:creationId xmlns:a16="http://schemas.microsoft.com/office/drawing/2014/main" id="{36A32DFE-E337-CADC-7BE0-FEF7F5AB83FC}"/>
              </a:ext>
            </a:extLst>
          </p:cNvPr>
          <p:cNvSpPr/>
          <p:nvPr/>
        </p:nvSpPr>
        <p:spPr>
          <a:xfrm rot="1703162">
            <a:off x="3112548" y="4714106"/>
            <a:ext cx="171450" cy="46510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Up Arrow 12">
            <a:extLst>
              <a:ext uri="{FF2B5EF4-FFF2-40B4-BE49-F238E27FC236}">
                <a16:creationId xmlns:a16="http://schemas.microsoft.com/office/drawing/2014/main" id="{7329F4AD-6670-B49E-5BB9-BE5C655A521E}"/>
              </a:ext>
            </a:extLst>
          </p:cNvPr>
          <p:cNvSpPr/>
          <p:nvPr/>
        </p:nvSpPr>
        <p:spPr>
          <a:xfrm rot="1703162">
            <a:off x="3298523" y="4107022"/>
            <a:ext cx="171450" cy="46510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7511993-2498-128E-B1E4-CFF147771BE5}"/>
              </a:ext>
            </a:extLst>
          </p:cNvPr>
          <p:cNvPicPr>
            <a:picLocks noChangeAspect="1"/>
          </p:cNvPicPr>
          <p:nvPr/>
        </p:nvPicPr>
        <p:blipFill>
          <a:blip r:embed="rId4"/>
          <a:stretch>
            <a:fillRect/>
          </a:stretch>
        </p:blipFill>
        <p:spPr>
          <a:xfrm>
            <a:off x="2052196" y="1408813"/>
            <a:ext cx="7429500" cy="800100"/>
          </a:xfrm>
          <a:prstGeom prst="rect">
            <a:avLst/>
          </a:prstGeom>
        </p:spPr>
      </p:pic>
      <p:sp>
        <p:nvSpPr>
          <p:cNvPr id="7" name="Rectangle 6">
            <a:extLst>
              <a:ext uri="{FF2B5EF4-FFF2-40B4-BE49-F238E27FC236}">
                <a16:creationId xmlns:a16="http://schemas.microsoft.com/office/drawing/2014/main" id="{7EFC12BB-7D30-3A71-9B44-586401EC3B93}"/>
              </a:ext>
            </a:extLst>
          </p:cNvPr>
          <p:cNvSpPr/>
          <p:nvPr/>
        </p:nvSpPr>
        <p:spPr>
          <a:xfrm>
            <a:off x="2052196" y="1408813"/>
            <a:ext cx="7429500" cy="400050"/>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C2B3549F-3D6B-6041-196F-896A84E84084}"/>
              </a:ext>
            </a:extLst>
          </p:cNvPr>
          <p:cNvCxnSpPr/>
          <p:nvPr/>
        </p:nvCxnSpPr>
        <p:spPr>
          <a:xfrm>
            <a:off x="1349241" y="5393296"/>
            <a:ext cx="22194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896E99C-083C-CEC1-561E-03155DB2EBE9}"/>
              </a:ext>
            </a:extLst>
          </p:cNvPr>
          <p:cNvSpPr/>
          <p:nvPr/>
        </p:nvSpPr>
        <p:spPr>
          <a:xfrm>
            <a:off x="3568702" y="5169525"/>
            <a:ext cx="4755970" cy="4475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Event Price - 1902</a:t>
            </a:r>
          </a:p>
        </p:txBody>
      </p:sp>
    </p:spTree>
    <p:extLst>
      <p:ext uri="{BB962C8B-B14F-4D97-AF65-F5344CB8AC3E}">
        <p14:creationId xmlns:p14="http://schemas.microsoft.com/office/powerpoint/2010/main" val="40675503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E51B6-0ABF-96B7-363C-D68D1FE39A6F}"/>
              </a:ext>
            </a:extLst>
          </p:cNvPr>
          <p:cNvSpPr>
            <a:spLocks noGrp="1"/>
          </p:cNvSpPr>
          <p:nvPr>
            <p:ph type="title"/>
          </p:nvPr>
        </p:nvSpPr>
        <p:spPr/>
        <p:txBody>
          <a:bodyPr/>
          <a:lstStyle/>
          <a:p>
            <a:r>
              <a:rPr lang="en-US" dirty="0"/>
              <a:t>NLP Results</a:t>
            </a:r>
          </a:p>
        </p:txBody>
      </p:sp>
      <p:graphicFrame>
        <p:nvGraphicFramePr>
          <p:cNvPr id="10" name="Table 10">
            <a:extLst>
              <a:ext uri="{FF2B5EF4-FFF2-40B4-BE49-F238E27FC236}">
                <a16:creationId xmlns:a16="http://schemas.microsoft.com/office/drawing/2014/main" id="{960A4F97-81F6-9B66-AF23-C2F7D4052CC3}"/>
              </a:ext>
            </a:extLst>
          </p:cNvPr>
          <p:cNvGraphicFramePr>
            <a:graphicFrameLocks noGrp="1"/>
          </p:cNvGraphicFramePr>
          <p:nvPr>
            <p:ph idx="1"/>
            <p:extLst>
              <p:ext uri="{D42A27DB-BD31-4B8C-83A1-F6EECF244321}">
                <p14:modId xmlns:p14="http://schemas.microsoft.com/office/powerpoint/2010/main" val="562231105"/>
              </p:ext>
            </p:extLst>
          </p:nvPr>
        </p:nvGraphicFramePr>
        <p:xfrm>
          <a:off x="838200" y="1825625"/>
          <a:ext cx="10515600" cy="33375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090226871"/>
                    </a:ext>
                  </a:extLst>
                </a:gridCol>
                <a:gridCol w="2628900">
                  <a:extLst>
                    <a:ext uri="{9D8B030D-6E8A-4147-A177-3AD203B41FA5}">
                      <a16:colId xmlns:a16="http://schemas.microsoft.com/office/drawing/2014/main" val="2906972850"/>
                    </a:ext>
                  </a:extLst>
                </a:gridCol>
                <a:gridCol w="2628900">
                  <a:extLst>
                    <a:ext uri="{9D8B030D-6E8A-4147-A177-3AD203B41FA5}">
                      <a16:colId xmlns:a16="http://schemas.microsoft.com/office/drawing/2014/main" val="1992116218"/>
                    </a:ext>
                  </a:extLst>
                </a:gridCol>
                <a:gridCol w="2628900">
                  <a:extLst>
                    <a:ext uri="{9D8B030D-6E8A-4147-A177-3AD203B41FA5}">
                      <a16:colId xmlns:a16="http://schemas.microsoft.com/office/drawing/2014/main" val="1054061739"/>
                    </a:ext>
                  </a:extLst>
                </a:gridCol>
              </a:tblGrid>
              <a:tr h="370840">
                <a:tc>
                  <a:txBody>
                    <a:bodyPr/>
                    <a:lstStyle/>
                    <a:p>
                      <a:endParaRPr lang="en-US"/>
                    </a:p>
                  </a:txBody>
                  <a:tcPr/>
                </a:tc>
                <a:tc>
                  <a:txBody>
                    <a:bodyPr/>
                    <a:lstStyle/>
                    <a:p>
                      <a:r>
                        <a:rPr lang="en-US" dirty="0"/>
                        <a:t>Precision</a:t>
                      </a:r>
                    </a:p>
                  </a:txBody>
                  <a:tcPr/>
                </a:tc>
                <a:tc>
                  <a:txBody>
                    <a:bodyPr/>
                    <a:lstStyle/>
                    <a:p>
                      <a:r>
                        <a:rPr lang="en-US" dirty="0"/>
                        <a:t>Best Threshold</a:t>
                      </a:r>
                    </a:p>
                  </a:txBody>
                  <a:tcPr/>
                </a:tc>
                <a:tc>
                  <a:txBody>
                    <a:bodyPr/>
                    <a:lstStyle/>
                    <a:p>
                      <a:r>
                        <a:rPr lang="en-US" dirty="0"/>
                        <a:t>Max Profit</a:t>
                      </a:r>
                    </a:p>
                  </a:txBody>
                  <a:tcPr/>
                </a:tc>
                <a:extLst>
                  <a:ext uri="{0D108BD9-81ED-4DB2-BD59-A6C34878D82A}">
                    <a16:rowId xmlns:a16="http://schemas.microsoft.com/office/drawing/2014/main" val="1103969259"/>
                  </a:ext>
                </a:extLst>
              </a:tr>
              <a:tr h="370840">
                <a:tc>
                  <a:txBody>
                    <a:bodyPr/>
                    <a:lstStyle/>
                    <a:p>
                      <a:r>
                        <a:rPr lang="en-US" dirty="0"/>
                        <a:t>Log Reg</a:t>
                      </a:r>
                    </a:p>
                  </a:txBody>
                  <a:tcPr/>
                </a:tc>
                <a:tc>
                  <a:txBody>
                    <a:bodyPr/>
                    <a:lstStyle/>
                    <a:p>
                      <a:r>
                        <a:rPr lang="en-US" dirty="0"/>
                        <a:t>22%</a:t>
                      </a:r>
                    </a:p>
                  </a:txBody>
                  <a:tcPr/>
                </a:tc>
                <a:tc>
                  <a:txBody>
                    <a:bodyPr/>
                    <a:lstStyle/>
                    <a:p>
                      <a:r>
                        <a:rPr lang="en-US" dirty="0"/>
                        <a:t>85%</a:t>
                      </a:r>
                    </a:p>
                  </a:txBody>
                  <a:tcPr/>
                </a:tc>
                <a:tc>
                  <a:txBody>
                    <a:bodyPr/>
                    <a:lstStyle/>
                    <a:p>
                      <a:r>
                        <a:rPr lang="en-US" dirty="0"/>
                        <a:t>0</a:t>
                      </a:r>
                    </a:p>
                  </a:txBody>
                  <a:tcPr/>
                </a:tc>
                <a:extLst>
                  <a:ext uri="{0D108BD9-81ED-4DB2-BD59-A6C34878D82A}">
                    <a16:rowId xmlns:a16="http://schemas.microsoft.com/office/drawing/2014/main" val="758313584"/>
                  </a:ext>
                </a:extLst>
              </a:tr>
              <a:tr h="370840">
                <a:tc>
                  <a:txBody>
                    <a:bodyPr/>
                    <a:lstStyle/>
                    <a:p>
                      <a:r>
                        <a:rPr lang="en-US" dirty="0"/>
                        <a:t>ET</a:t>
                      </a:r>
                    </a:p>
                  </a:txBody>
                  <a:tcPr/>
                </a:tc>
                <a:tc>
                  <a:txBody>
                    <a:bodyPr/>
                    <a:lstStyle/>
                    <a:p>
                      <a:r>
                        <a:rPr lang="en-US" dirty="0"/>
                        <a:t>22%</a:t>
                      </a:r>
                    </a:p>
                  </a:txBody>
                  <a:tcPr/>
                </a:tc>
                <a:tc>
                  <a:txBody>
                    <a:bodyPr/>
                    <a:lstStyle/>
                    <a:p>
                      <a:r>
                        <a:rPr lang="en-US" dirty="0"/>
                        <a:t>90%</a:t>
                      </a:r>
                    </a:p>
                  </a:txBody>
                  <a:tcPr/>
                </a:tc>
                <a:tc>
                  <a:txBody>
                    <a:bodyPr/>
                    <a:lstStyle/>
                    <a:p>
                      <a:r>
                        <a:rPr lang="en-US" dirty="0"/>
                        <a:t>0</a:t>
                      </a:r>
                    </a:p>
                  </a:txBody>
                  <a:tcPr/>
                </a:tc>
                <a:extLst>
                  <a:ext uri="{0D108BD9-81ED-4DB2-BD59-A6C34878D82A}">
                    <a16:rowId xmlns:a16="http://schemas.microsoft.com/office/drawing/2014/main" val="3708249015"/>
                  </a:ext>
                </a:extLst>
              </a:tr>
              <a:tr h="370840">
                <a:tc>
                  <a:txBody>
                    <a:bodyPr/>
                    <a:lstStyle/>
                    <a:p>
                      <a:r>
                        <a:rPr lang="en-US" dirty="0"/>
                        <a:t>SVM</a:t>
                      </a:r>
                    </a:p>
                  </a:txBody>
                  <a:tcPr/>
                </a:tc>
                <a:tc>
                  <a:txBody>
                    <a:bodyPr/>
                    <a:lstStyle/>
                    <a:p>
                      <a:r>
                        <a:rPr lang="en-US" dirty="0"/>
                        <a:t>22%</a:t>
                      </a:r>
                    </a:p>
                  </a:txBody>
                  <a:tcPr/>
                </a:tc>
                <a:tc>
                  <a:txBody>
                    <a:bodyPr/>
                    <a:lstStyle/>
                    <a:p>
                      <a:r>
                        <a:rPr lang="en-US" dirty="0"/>
                        <a:t>70%</a:t>
                      </a:r>
                    </a:p>
                  </a:txBody>
                  <a:tcPr/>
                </a:tc>
                <a:tc>
                  <a:txBody>
                    <a:bodyPr/>
                    <a:lstStyle/>
                    <a:p>
                      <a:r>
                        <a:rPr lang="en-US" dirty="0"/>
                        <a:t>0</a:t>
                      </a:r>
                    </a:p>
                  </a:txBody>
                  <a:tcPr/>
                </a:tc>
                <a:extLst>
                  <a:ext uri="{0D108BD9-81ED-4DB2-BD59-A6C34878D82A}">
                    <a16:rowId xmlns:a16="http://schemas.microsoft.com/office/drawing/2014/main" val="2398519781"/>
                  </a:ext>
                </a:extLst>
              </a:tr>
              <a:tr h="370840">
                <a:tc>
                  <a:txBody>
                    <a:bodyPr/>
                    <a:lstStyle/>
                    <a:p>
                      <a:r>
                        <a:rPr lang="en-US" dirty="0"/>
                        <a:t>RF</a:t>
                      </a:r>
                    </a:p>
                  </a:txBody>
                  <a:tcPr/>
                </a:tc>
                <a:tc>
                  <a:txBody>
                    <a:bodyPr/>
                    <a:lstStyle/>
                    <a:p>
                      <a:r>
                        <a:rPr lang="en-US" dirty="0"/>
                        <a:t>22%</a:t>
                      </a:r>
                    </a:p>
                  </a:txBody>
                  <a:tcPr/>
                </a:tc>
                <a:tc>
                  <a:txBody>
                    <a:bodyPr/>
                    <a:lstStyle/>
                    <a:p>
                      <a:r>
                        <a:rPr lang="en-US" dirty="0"/>
                        <a:t>90%</a:t>
                      </a:r>
                    </a:p>
                  </a:txBody>
                  <a:tcPr/>
                </a:tc>
                <a:tc>
                  <a:txBody>
                    <a:bodyPr/>
                    <a:lstStyle/>
                    <a:p>
                      <a:r>
                        <a:rPr lang="en-US" dirty="0"/>
                        <a:t>0</a:t>
                      </a:r>
                    </a:p>
                  </a:txBody>
                  <a:tcPr/>
                </a:tc>
                <a:extLst>
                  <a:ext uri="{0D108BD9-81ED-4DB2-BD59-A6C34878D82A}">
                    <a16:rowId xmlns:a16="http://schemas.microsoft.com/office/drawing/2014/main" val="3646743382"/>
                  </a:ext>
                </a:extLst>
              </a:tr>
              <a:tr h="370840">
                <a:tc>
                  <a:txBody>
                    <a:bodyPr/>
                    <a:lstStyle/>
                    <a:p>
                      <a:r>
                        <a:rPr lang="en-US" dirty="0"/>
                        <a:t>ADA</a:t>
                      </a:r>
                    </a:p>
                  </a:txBody>
                  <a:tcPr/>
                </a:tc>
                <a:tc>
                  <a:txBody>
                    <a:bodyPr/>
                    <a:lstStyle/>
                    <a:p>
                      <a:r>
                        <a:rPr lang="en-US" dirty="0"/>
                        <a:t>21%</a:t>
                      </a:r>
                    </a:p>
                  </a:txBody>
                  <a:tcPr/>
                </a:tc>
                <a:tc>
                  <a:txBody>
                    <a:bodyPr/>
                    <a:lstStyle/>
                    <a:p>
                      <a:r>
                        <a:rPr lang="en-US" dirty="0"/>
                        <a:t>55%</a:t>
                      </a:r>
                    </a:p>
                  </a:txBody>
                  <a:tcPr/>
                </a:tc>
                <a:tc>
                  <a:txBody>
                    <a:bodyPr/>
                    <a:lstStyle/>
                    <a:p>
                      <a:r>
                        <a:rPr lang="en-US" dirty="0"/>
                        <a:t>0</a:t>
                      </a:r>
                    </a:p>
                  </a:txBody>
                  <a:tcPr/>
                </a:tc>
                <a:extLst>
                  <a:ext uri="{0D108BD9-81ED-4DB2-BD59-A6C34878D82A}">
                    <a16:rowId xmlns:a16="http://schemas.microsoft.com/office/drawing/2014/main" val="343245171"/>
                  </a:ext>
                </a:extLst>
              </a:tr>
              <a:tr h="370840">
                <a:tc>
                  <a:txBody>
                    <a:bodyPr/>
                    <a:lstStyle/>
                    <a:p>
                      <a:r>
                        <a:rPr lang="en-US" dirty="0"/>
                        <a:t>GB</a:t>
                      </a:r>
                    </a:p>
                  </a:txBody>
                  <a:tcPr/>
                </a:tc>
                <a:tc>
                  <a:txBody>
                    <a:bodyPr/>
                    <a:lstStyle/>
                    <a:p>
                      <a:r>
                        <a:rPr lang="en-US" dirty="0"/>
                        <a:t>21%</a:t>
                      </a:r>
                    </a:p>
                  </a:txBody>
                  <a:tcPr/>
                </a:tc>
                <a:tc>
                  <a:txBody>
                    <a:bodyPr/>
                    <a:lstStyle/>
                    <a:p>
                      <a:r>
                        <a:rPr lang="en-US" dirty="0"/>
                        <a:t>75%</a:t>
                      </a:r>
                    </a:p>
                  </a:txBody>
                  <a:tcPr/>
                </a:tc>
                <a:tc>
                  <a:txBody>
                    <a:bodyPr/>
                    <a:lstStyle/>
                    <a:p>
                      <a:r>
                        <a:rPr lang="en-US" dirty="0"/>
                        <a:t>0</a:t>
                      </a:r>
                    </a:p>
                  </a:txBody>
                  <a:tcPr/>
                </a:tc>
                <a:extLst>
                  <a:ext uri="{0D108BD9-81ED-4DB2-BD59-A6C34878D82A}">
                    <a16:rowId xmlns:a16="http://schemas.microsoft.com/office/drawing/2014/main" val="59132005"/>
                  </a:ext>
                </a:extLst>
              </a:tr>
              <a:tr h="370840">
                <a:tc>
                  <a:txBody>
                    <a:bodyPr/>
                    <a:lstStyle/>
                    <a:p>
                      <a:r>
                        <a:rPr lang="en-US" dirty="0"/>
                        <a:t>XGB</a:t>
                      </a:r>
                    </a:p>
                  </a:txBody>
                  <a:tcPr/>
                </a:tc>
                <a:tc>
                  <a:txBody>
                    <a:bodyPr/>
                    <a:lstStyle/>
                    <a:p>
                      <a:r>
                        <a:rPr lang="en-US" dirty="0"/>
                        <a:t>22%</a:t>
                      </a:r>
                    </a:p>
                  </a:txBody>
                  <a:tcPr/>
                </a:tc>
                <a:tc>
                  <a:txBody>
                    <a:bodyPr/>
                    <a:lstStyle/>
                    <a:p>
                      <a:r>
                        <a:rPr lang="en-US" dirty="0"/>
                        <a:t>90%</a:t>
                      </a:r>
                    </a:p>
                  </a:txBody>
                  <a:tcPr/>
                </a:tc>
                <a:tc>
                  <a:txBody>
                    <a:bodyPr/>
                    <a:lstStyle/>
                    <a:p>
                      <a:r>
                        <a:rPr lang="en-US" dirty="0"/>
                        <a:t>0</a:t>
                      </a:r>
                    </a:p>
                  </a:txBody>
                  <a:tcPr/>
                </a:tc>
                <a:extLst>
                  <a:ext uri="{0D108BD9-81ED-4DB2-BD59-A6C34878D82A}">
                    <a16:rowId xmlns:a16="http://schemas.microsoft.com/office/drawing/2014/main" val="1623048318"/>
                  </a:ext>
                </a:extLst>
              </a:tr>
              <a:tr h="370840">
                <a:tc>
                  <a:txBody>
                    <a:bodyPr/>
                    <a:lstStyle/>
                    <a:p>
                      <a:r>
                        <a:rPr lang="en-US" dirty="0"/>
                        <a:t>NB</a:t>
                      </a:r>
                    </a:p>
                  </a:txBody>
                  <a:tcPr/>
                </a:tc>
                <a:tc>
                  <a:txBody>
                    <a:bodyPr/>
                    <a:lstStyle/>
                    <a:p>
                      <a:r>
                        <a:rPr lang="en-US" dirty="0"/>
                        <a:t>22%</a:t>
                      </a:r>
                    </a:p>
                  </a:txBody>
                  <a:tcPr/>
                </a:tc>
                <a:tc>
                  <a:txBody>
                    <a:bodyPr/>
                    <a:lstStyle/>
                    <a:p>
                      <a:r>
                        <a:rPr lang="en-US" dirty="0"/>
                        <a:t>90%</a:t>
                      </a:r>
                    </a:p>
                  </a:txBody>
                  <a:tcPr/>
                </a:tc>
                <a:tc>
                  <a:txBody>
                    <a:bodyPr/>
                    <a:lstStyle/>
                    <a:p>
                      <a:r>
                        <a:rPr lang="en-US" dirty="0"/>
                        <a:t>0</a:t>
                      </a:r>
                    </a:p>
                  </a:txBody>
                  <a:tcPr/>
                </a:tc>
                <a:extLst>
                  <a:ext uri="{0D108BD9-81ED-4DB2-BD59-A6C34878D82A}">
                    <a16:rowId xmlns:a16="http://schemas.microsoft.com/office/drawing/2014/main" val="2558918852"/>
                  </a:ext>
                </a:extLst>
              </a:tr>
            </a:tbl>
          </a:graphicData>
        </a:graphic>
      </p:graphicFrame>
    </p:spTree>
    <p:extLst>
      <p:ext uri="{BB962C8B-B14F-4D97-AF65-F5344CB8AC3E}">
        <p14:creationId xmlns:p14="http://schemas.microsoft.com/office/powerpoint/2010/main" val="12525368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0ADCFD9-0C1A-570E-19FA-1A3EDC63892E}"/>
              </a:ext>
            </a:extLst>
          </p:cNvPr>
          <p:cNvSpPr/>
          <p:nvPr/>
        </p:nvSpPr>
        <p:spPr>
          <a:xfrm>
            <a:off x="409317" y="1513514"/>
            <a:ext cx="1233746" cy="832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Candle  1</a:t>
            </a:r>
          </a:p>
          <a:p>
            <a:pPr algn="ctr"/>
            <a:r>
              <a:rPr lang="en-US" dirty="0"/>
              <a:t>8:14 pm</a:t>
            </a:r>
          </a:p>
        </p:txBody>
      </p:sp>
      <p:sp>
        <p:nvSpPr>
          <p:cNvPr id="5" name="Rectangle 4">
            <a:extLst>
              <a:ext uri="{FF2B5EF4-FFF2-40B4-BE49-F238E27FC236}">
                <a16:creationId xmlns:a16="http://schemas.microsoft.com/office/drawing/2014/main" id="{8EFF6A17-DEB9-A476-5733-F50D8CD78A34}"/>
              </a:ext>
            </a:extLst>
          </p:cNvPr>
          <p:cNvSpPr/>
          <p:nvPr/>
        </p:nvSpPr>
        <p:spPr>
          <a:xfrm>
            <a:off x="2069162" y="1513512"/>
            <a:ext cx="1233746" cy="832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Candle  2</a:t>
            </a:r>
          </a:p>
          <a:p>
            <a:pPr algn="ctr"/>
            <a:r>
              <a:rPr lang="en-US" dirty="0"/>
              <a:t>8:15 pm</a:t>
            </a:r>
          </a:p>
        </p:txBody>
      </p:sp>
      <p:sp>
        <p:nvSpPr>
          <p:cNvPr id="6" name="Rectangle 5">
            <a:extLst>
              <a:ext uri="{FF2B5EF4-FFF2-40B4-BE49-F238E27FC236}">
                <a16:creationId xmlns:a16="http://schemas.microsoft.com/office/drawing/2014/main" id="{8F718D6A-EBCF-408E-F970-E1F2B95EA473}"/>
              </a:ext>
            </a:extLst>
          </p:cNvPr>
          <p:cNvSpPr/>
          <p:nvPr/>
        </p:nvSpPr>
        <p:spPr>
          <a:xfrm>
            <a:off x="3729007" y="1526837"/>
            <a:ext cx="1233746" cy="832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Candle  3</a:t>
            </a:r>
          </a:p>
          <a:p>
            <a:pPr algn="ctr"/>
            <a:r>
              <a:rPr lang="en-US" dirty="0"/>
              <a:t>8:16 pm</a:t>
            </a:r>
          </a:p>
        </p:txBody>
      </p:sp>
      <p:sp>
        <p:nvSpPr>
          <p:cNvPr id="7" name="Rectangle 6">
            <a:extLst>
              <a:ext uri="{FF2B5EF4-FFF2-40B4-BE49-F238E27FC236}">
                <a16:creationId xmlns:a16="http://schemas.microsoft.com/office/drawing/2014/main" id="{565311C0-3386-0D16-DA3F-D9CC059372BB}"/>
              </a:ext>
            </a:extLst>
          </p:cNvPr>
          <p:cNvSpPr/>
          <p:nvPr/>
        </p:nvSpPr>
        <p:spPr>
          <a:xfrm>
            <a:off x="5363308" y="1526837"/>
            <a:ext cx="1233746" cy="832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Candle  4</a:t>
            </a:r>
          </a:p>
          <a:p>
            <a:pPr algn="ctr"/>
            <a:r>
              <a:rPr lang="en-US" dirty="0"/>
              <a:t>8:17 pm</a:t>
            </a:r>
          </a:p>
        </p:txBody>
      </p:sp>
      <p:sp>
        <p:nvSpPr>
          <p:cNvPr id="8" name="Rectangle 7">
            <a:extLst>
              <a:ext uri="{FF2B5EF4-FFF2-40B4-BE49-F238E27FC236}">
                <a16:creationId xmlns:a16="http://schemas.microsoft.com/office/drawing/2014/main" id="{3517BE62-AA5B-383E-79E3-F8B7B3482485}"/>
              </a:ext>
            </a:extLst>
          </p:cNvPr>
          <p:cNvSpPr/>
          <p:nvPr/>
        </p:nvSpPr>
        <p:spPr>
          <a:xfrm>
            <a:off x="7027287" y="1526837"/>
            <a:ext cx="1233746" cy="832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Candle  5</a:t>
            </a:r>
          </a:p>
          <a:p>
            <a:pPr algn="ctr"/>
            <a:r>
              <a:rPr lang="en-US" dirty="0"/>
              <a:t>8:18 pm</a:t>
            </a:r>
          </a:p>
        </p:txBody>
      </p:sp>
      <p:sp>
        <p:nvSpPr>
          <p:cNvPr id="9" name="Rectangle 8">
            <a:extLst>
              <a:ext uri="{FF2B5EF4-FFF2-40B4-BE49-F238E27FC236}">
                <a16:creationId xmlns:a16="http://schemas.microsoft.com/office/drawing/2014/main" id="{DFAFA3FB-D01D-6FEF-ADD3-B19C77324733}"/>
              </a:ext>
            </a:extLst>
          </p:cNvPr>
          <p:cNvSpPr/>
          <p:nvPr/>
        </p:nvSpPr>
        <p:spPr>
          <a:xfrm>
            <a:off x="8510273" y="1526837"/>
            <a:ext cx="1233746" cy="832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Candle  6</a:t>
            </a:r>
          </a:p>
          <a:p>
            <a:pPr algn="ctr"/>
            <a:r>
              <a:rPr lang="en-US" dirty="0"/>
              <a:t>8:19 pm</a:t>
            </a:r>
          </a:p>
        </p:txBody>
      </p:sp>
      <p:sp>
        <p:nvSpPr>
          <p:cNvPr id="10" name="TextBox 9">
            <a:extLst>
              <a:ext uri="{FF2B5EF4-FFF2-40B4-BE49-F238E27FC236}">
                <a16:creationId xmlns:a16="http://schemas.microsoft.com/office/drawing/2014/main" id="{806620CF-CCE7-4F69-18F2-2B55FC7BA33B}"/>
              </a:ext>
            </a:extLst>
          </p:cNvPr>
          <p:cNvSpPr txBox="1"/>
          <p:nvPr/>
        </p:nvSpPr>
        <p:spPr>
          <a:xfrm>
            <a:off x="7027287" y="336233"/>
            <a:ext cx="1233746" cy="954107"/>
          </a:xfrm>
          <a:prstGeom prst="rect">
            <a:avLst/>
          </a:prstGeom>
          <a:noFill/>
          <a:ln>
            <a:solidFill>
              <a:schemeClr val="accent1">
                <a:shade val="50000"/>
              </a:schemeClr>
            </a:solidFill>
          </a:ln>
        </p:spPr>
        <p:txBody>
          <a:bodyPr wrap="square" rtlCol="0">
            <a:spAutoFit/>
          </a:bodyPr>
          <a:lstStyle/>
          <a:p>
            <a:r>
              <a:rPr lang="en-US" sz="1400" dirty="0"/>
              <a:t>Bot starts backtesting from candle 5 till trade ends.</a:t>
            </a:r>
          </a:p>
        </p:txBody>
      </p:sp>
      <p:sp>
        <p:nvSpPr>
          <p:cNvPr id="11" name="Rectangle 10">
            <a:extLst>
              <a:ext uri="{FF2B5EF4-FFF2-40B4-BE49-F238E27FC236}">
                <a16:creationId xmlns:a16="http://schemas.microsoft.com/office/drawing/2014/main" id="{9815D968-B775-C5A6-C301-D455282CDFAC}"/>
              </a:ext>
            </a:extLst>
          </p:cNvPr>
          <p:cNvSpPr/>
          <p:nvPr/>
        </p:nvSpPr>
        <p:spPr>
          <a:xfrm>
            <a:off x="10122838" y="1526837"/>
            <a:ext cx="1233746" cy="832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Candle  7</a:t>
            </a:r>
          </a:p>
          <a:p>
            <a:pPr algn="ctr"/>
            <a:r>
              <a:rPr lang="en-US" dirty="0"/>
              <a:t>8:20 pm</a:t>
            </a:r>
          </a:p>
        </p:txBody>
      </p:sp>
      <p:sp>
        <p:nvSpPr>
          <p:cNvPr id="12" name="TextBox 11">
            <a:extLst>
              <a:ext uri="{FF2B5EF4-FFF2-40B4-BE49-F238E27FC236}">
                <a16:creationId xmlns:a16="http://schemas.microsoft.com/office/drawing/2014/main" id="{CF5E9658-5BF5-B65C-ED53-5B5F72C291FF}"/>
              </a:ext>
            </a:extLst>
          </p:cNvPr>
          <p:cNvSpPr txBox="1"/>
          <p:nvPr/>
        </p:nvSpPr>
        <p:spPr>
          <a:xfrm>
            <a:off x="2013038" y="982563"/>
            <a:ext cx="1345993" cy="307777"/>
          </a:xfrm>
          <a:prstGeom prst="rect">
            <a:avLst/>
          </a:prstGeom>
          <a:noFill/>
          <a:ln>
            <a:solidFill>
              <a:schemeClr val="accent1">
                <a:shade val="50000"/>
              </a:schemeClr>
            </a:solidFill>
          </a:ln>
        </p:spPr>
        <p:txBody>
          <a:bodyPr wrap="square" rtlCol="0">
            <a:spAutoFit/>
          </a:bodyPr>
          <a:lstStyle/>
          <a:p>
            <a:r>
              <a:rPr lang="en-US" sz="1400" dirty="0"/>
              <a:t>Event Start time</a:t>
            </a:r>
          </a:p>
        </p:txBody>
      </p:sp>
      <p:sp>
        <p:nvSpPr>
          <p:cNvPr id="14" name="TextBox 13">
            <a:extLst>
              <a:ext uri="{FF2B5EF4-FFF2-40B4-BE49-F238E27FC236}">
                <a16:creationId xmlns:a16="http://schemas.microsoft.com/office/drawing/2014/main" id="{93D0DF56-BE7D-E2E8-A8F0-80C5A930E4CF}"/>
              </a:ext>
            </a:extLst>
          </p:cNvPr>
          <p:cNvSpPr txBox="1"/>
          <p:nvPr/>
        </p:nvSpPr>
        <p:spPr>
          <a:xfrm>
            <a:off x="409317" y="2921861"/>
            <a:ext cx="1345993" cy="3323987"/>
          </a:xfrm>
          <a:prstGeom prst="rect">
            <a:avLst/>
          </a:prstGeom>
          <a:noFill/>
          <a:ln>
            <a:solidFill>
              <a:schemeClr val="accent1">
                <a:shade val="50000"/>
              </a:schemeClr>
            </a:solidFill>
          </a:ln>
        </p:spPr>
        <p:txBody>
          <a:bodyPr wrap="square" rtlCol="0">
            <a:spAutoFit/>
          </a:bodyPr>
          <a:lstStyle/>
          <a:p>
            <a:r>
              <a:rPr lang="en-US" sz="1400" dirty="0"/>
              <a:t>Pre- Event Candle. Note that our bot is trained on close prices (e.g. candles 1-4) as we cannot possibly know if we long or short at this point. The prediction is done using close prices as inputs as well.</a:t>
            </a:r>
          </a:p>
        </p:txBody>
      </p:sp>
      <p:graphicFrame>
        <p:nvGraphicFramePr>
          <p:cNvPr id="2" name="Table 2">
            <a:extLst>
              <a:ext uri="{FF2B5EF4-FFF2-40B4-BE49-F238E27FC236}">
                <a16:creationId xmlns:a16="http://schemas.microsoft.com/office/drawing/2014/main" id="{E0CDCF88-41B5-1C99-D78B-0EF69FF39C33}"/>
              </a:ext>
            </a:extLst>
          </p:cNvPr>
          <p:cNvGraphicFramePr>
            <a:graphicFrameLocks noGrp="1"/>
          </p:cNvGraphicFramePr>
          <p:nvPr>
            <p:extLst>
              <p:ext uri="{D42A27DB-BD31-4B8C-83A1-F6EECF244321}">
                <p14:modId xmlns:p14="http://schemas.microsoft.com/office/powerpoint/2010/main" val="182573248"/>
              </p:ext>
            </p:extLst>
          </p:nvPr>
        </p:nvGraphicFramePr>
        <p:xfrm>
          <a:off x="2779856" y="2595673"/>
          <a:ext cx="8833449" cy="3834236"/>
        </p:xfrm>
        <a:graphic>
          <a:graphicData uri="http://schemas.openxmlformats.org/drawingml/2006/table">
            <a:tbl>
              <a:tblPr firstRow="1" bandRow="1">
                <a:tableStyleId>{5C22544A-7EE6-4342-B048-85BDC9FD1C3A}</a:tableStyleId>
              </a:tblPr>
              <a:tblGrid>
                <a:gridCol w="2944483">
                  <a:extLst>
                    <a:ext uri="{9D8B030D-6E8A-4147-A177-3AD203B41FA5}">
                      <a16:colId xmlns:a16="http://schemas.microsoft.com/office/drawing/2014/main" val="4204840620"/>
                    </a:ext>
                  </a:extLst>
                </a:gridCol>
                <a:gridCol w="2944483">
                  <a:extLst>
                    <a:ext uri="{9D8B030D-6E8A-4147-A177-3AD203B41FA5}">
                      <a16:colId xmlns:a16="http://schemas.microsoft.com/office/drawing/2014/main" val="3936124109"/>
                    </a:ext>
                  </a:extLst>
                </a:gridCol>
                <a:gridCol w="2944483">
                  <a:extLst>
                    <a:ext uri="{9D8B030D-6E8A-4147-A177-3AD203B41FA5}">
                      <a16:colId xmlns:a16="http://schemas.microsoft.com/office/drawing/2014/main" val="1752209867"/>
                    </a:ext>
                  </a:extLst>
                </a:gridCol>
              </a:tblGrid>
              <a:tr h="633836">
                <a:tc>
                  <a:txBody>
                    <a:bodyPr/>
                    <a:lstStyle/>
                    <a:p>
                      <a:r>
                        <a:rPr lang="en-US" dirty="0"/>
                        <a:t>Backtest Prices</a:t>
                      </a:r>
                    </a:p>
                  </a:txBody>
                  <a:tcPr/>
                </a:tc>
                <a:tc>
                  <a:txBody>
                    <a:bodyPr/>
                    <a:lstStyle/>
                    <a:p>
                      <a:r>
                        <a:rPr lang="en-US" dirty="0"/>
                        <a:t>Entry price</a:t>
                      </a:r>
                    </a:p>
                  </a:txBody>
                  <a:tcPr/>
                </a:tc>
                <a:tc>
                  <a:txBody>
                    <a:bodyPr/>
                    <a:lstStyle/>
                    <a:p>
                      <a:r>
                        <a:rPr lang="en-US" dirty="0"/>
                        <a:t>Ending price</a:t>
                      </a:r>
                    </a:p>
                  </a:txBody>
                  <a:tcPr/>
                </a:tc>
                <a:extLst>
                  <a:ext uri="{0D108BD9-81ED-4DB2-BD59-A6C34878D82A}">
                    <a16:rowId xmlns:a16="http://schemas.microsoft.com/office/drawing/2014/main" val="2682651164"/>
                  </a:ext>
                </a:extLst>
              </a:tr>
              <a:tr h="633836">
                <a:tc>
                  <a:txBody>
                    <a:bodyPr/>
                    <a:lstStyle/>
                    <a:p>
                      <a:r>
                        <a:rPr lang="en-US" dirty="0"/>
                        <a:t>Short</a:t>
                      </a:r>
                    </a:p>
                    <a:p>
                      <a:endParaRPr lang="en-US" dirty="0"/>
                    </a:p>
                    <a:p>
                      <a:r>
                        <a:rPr lang="en-US" dirty="0"/>
                        <a:t>(Note that we use bid ask high low to ensure that our backtesting is robust and strict)</a:t>
                      </a:r>
                    </a:p>
                  </a:txBody>
                  <a:tcPr/>
                </a:tc>
                <a:tc>
                  <a:txBody>
                    <a:bodyPr/>
                    <a:lstStyle/>
                    <a:p>
                      <a:r>
                        <a:rPr lang="en-US" dirty="0"/>
                        <a:t>8:18pm bid ‘open’</a:t>
                      </a:r>
                    </a:p>
                  </a:txBody>
                  <a:tcPr/>
                </a:tc>
                <a:tc>
                  <a:txBody>
                    <a:bodyPr/>
                    <a:lstStyle/>
                    <a:p>
                      <a:r>
                        <a:rPr lang="en-US" dirty="0"/>
                        <a:t>Take Profit: ‘ask low’ crosses below take profit price</a:t>
                      </a:r>
                    </a:p>
                    <a:p>
                      <a:endParaRPr lang="en-US" dirty="0"/>
                    </a:p>
                    <a:p>
                      <a:r>
                        <a:rPr lang="en-US" dirty="0"/>
                        <a:t>Stop loss: ‘ask high’ crosses above stop loss price</a:t>
                      </a:r>
                    </a:p>
                    <a:p>
                      <a:endParaRPr lang="en-US" dirty="0"/>
                    </a:p>
                  </a:txBody>
                  <a:tcPr/>
                </a:tc>
                <a:extLst>
                  <a:ext uri="{0D108BD9-81ED-4DB2-BD59-A6C34878D82A}">
                    <a16:rowId xmlns:a16="http://schemas.microsoft.com/office/drawing/2014/main" val="2516756134"/>
                  </a:ext>
                </a:extLst>
              </a:tr>
              <a:tr h="633836">
                <a:tc>
                  <a:txBody>
                    <a:bodyPr/>
                    <a:lstStyle/>
                    <a:p>
                      <a:r>
                        <a:rPr lang="en-US" dirty="0"/>
                        <a:t>Long</a:t>
                      </a:r>
                    </a:p>
                  </a:txBody>
                  <a:tcPr/>
                </a:tc>
                <a:tc>
                  <a:txBody>
                    <a:bodyPr/>
                    <a:lstStyle/>
                    <a:p>
                      <a:r>
                        <a:rPr lang="en-US" dirty="0"/>
                        <a:t>8:18pm ask ‘open’</a:t>
                      </a:r>
                    </a:p>
                  </a:txBody>
                  <a:tcPr/>
                </a:tc>
                <a:tc>
                  <a:txBody>
                    <a:bodyPr/>
                    <a:lstStyle/>
                    <a:p>
                      <a:r>
                        <a:rPr lang="en-US" dirty="0"/>
                        <a:t>Take Profit: ‘Bid high’ crosses above take profit price</a:t>
                      </a:r>
                    </a:p>
                    <a:p>
                      <a:endParaRPr lang="en-US" dirty="0"/>
                    </a:p>
                    <a:p>
                      <a:r>
                        <a:rPr lang="en-US" dirty="0"/>
                        <a:t>Stop loss: ‘Bid low’ crosses below Stop loss price</a:t>
                      </a:r>
                    </a:p>
                  </a:txBody>
                  <a:tcPr/>
                </a:tc>
                <a:extLst>
                  <a:ext uri="{0D108BD9-81ED-4DB2-BD59-A6C34878D82A}">
                    <a16:rowId xmlns:a16="http://schemas.microsoft.com/office/drawing/2014/main" val="2610088419"/>
                  </a:ext>
                </a:extLst>
              </a:tr>
            </a:tbl>
          </a:graphicData>
        </a:graphic>
      </p:graphicFrame>
      <p:sp>
        <p:nvSpPr>
          <p:cNvPr id="13" name="TextBox 12">
            <a:extLst>
              <a:ext uri="{FF2B5EF4-FFF2-40B4-BE49-F238E27FC236}">
                <a16:creationId xmlns:a16="http://schemas.microsoft.com/office/drawing/2014/main" id="{95DC4207-D2DB-CB48-49D4-7F6AF86E8246}"/>
              </a:ext>
            </a:extLst>
          </p:cNvPr>
          <p:cNvSpPr txBox="1"/>
          <p:nvPr/>
        </p:nvSpPr>
        <p:spPr>
          <a:xfrm>
            <a:off x="293697" y="174616"/>
            <a:ext cx="8833449" cy="492443"/>
          </a:xfrm>
          <a:prstGeom prst="rect">
            <a:avLst/>
          </a:prstGeom>
          <a:noFill/>
        </p:spPr>
        <p:txBody>
          <a:bodyPr wrap="square" rtlCol="0">
            <a:spAutoFit/>
          </a:bodyPr>
          <a:lstStyle/>
          <a:p>
            <a:r>
              <a:rPr lang="en-US" sz="2600" b="1" dirty="0"/>
              <a:t>Sequence of events for LSTM </a:t>
            </a:r>
            <a:r>
              <a:rPr lang="en-US" sz="2600" b="1" dirty="0" err="1"/>
              <a:t>backtester</a:t>
            </a:r>
            <a:endParaRPr lang="en-US" sz="2600" b="1" dirty="0"/>
          </a:p>
        </p:txBody>
      </p:sp>
    </p:spTree>
    <p:extLst>
      <p:ext uri="{BB962C8B-B14F-4D97-AF65-F5344CB8AC3E}">
        <p14:creationId xmlns:p14="http://schemas.microsoft.com/office/powerpoint/2010/main" val="3373662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39BD2-1D40-6C00-EB38-6B04CF5A72EA}"/>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261BD2FA-7F5A-BD23-378A-22413294DABC}"/>
              </a:ext>
            </a:extLst>
          </p:cNvPr>
          <p:cNvSpPr>
            <a:spLocks noGrp="1"/>
          </p:cNvSpPr>
          <p:nvPr>
            <p:ph idx="1"/>
          </p:nvPr>
        </p:nvSpPr>
        <p:spPr>
          <a:xfrm>
            <a:off x="838200" y="1503653"/>
            <a:ext cx="10515600" cy="4351338"/>
          </a:xfrm>
        </p:spPr>
        <p:txBody>
          <a:bodyPr/>
          <a:lstStyle/>
          <a:p>
            <a:r>
              <a:rPr lang="en-US" dirty="0"/>
              <a:t>Long</a:t>
            </a:r>
          </a:p>
          <a:p>
            <a:r>
              <a:rPr lang="en-US" dirty="0"/>
              <a:t>Take Profit, Stop Loss</a:t>
            </a:r>
          </a:p>
          <a:p>
            <a:endParaRPr lang="en-US" dirty="0"/>
          </a:p>
          <a:p>
            <a:endParaRPr lang="en-US" dirty="0"/>
          </a:p>
          <a:p>
            <a:endParaRPr lang="en-US" dirty="0"/>
          </a:p>
          <a:p>
            <a:endParaRPr lang="en-US" dirty="0"/>
          </a:p>
        </p:txBody>
      </p:sp>
      <p:pic>
        <p:nvPicPr>
          <p:cNvPr id="10" name="Picture 9">
            <a:extLst>
              <a:ext uri="{FF2B5EF4-FFF2-40B4-BE49-F238E27FC236}">
                <a16:creationId xmlns:a16="http://schemas.microsoft.com/office/drawing/2014/main" id="{E442566C-0E8E-92F6-7316-C57CFACA6823}"/>
              </a:ext>
            </a:extLst>
          </p:cNvPr>
          <p:cNvPicPr>
            <a:picLocks noChangeAspect="1"/>
          </p:cNvPicPr>
          <p:nvPr/>
        </p:nvPicPr>
        <p:blipFill>
          <a:blip r:embed="rId3"/>
          <a:stretch>
            <a:fillRect/>
          </a:stretch>
        </p:blipFill>
        <p:spPr>
          <a:xfrm>
            <a:off x="572328" y="2584594"/>
            <a:ext cx="9842053" cy="3717605"/>
          </a:xfrm>
          <a:prstGeom prst="rect">
            <a:avLst/>
          </a:prstGeom>
        </p:spPr>
      </p:pic>
      <p:sp>
        <p:nvSpPr>
          <p:cNvPr id="11" name="Rectangle 10">
            <a:extLst>
              <a:ext uri="{FF2B5EF4-FFF2-40B4-BE49-F238E27FC236}">
                <a16:creationId xmlns:a16="http://schemas.microsoft.com/office/drawing/2014/main" id="{F87C3323-F626-7C75-1DC2-FF3B32538CDE}"/>
              </a:ext>
            </a:extLst>
          </p:cNvPr>
          <p:cNvSpPr/>
          <p:nvPr/>
        </p:nvSpPr>
        <p:spPr>
          <a:xfrm>
            <a:off x="8288919" y="4230896"/>
            <a:ext cx="1823747" cy="4250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Take Profit (TP)</a:t>
            </a:r>
          </a:p>
        </p:txBody>
      </p:sp>
      <p:sp>
        <p:nvSpPr>
          <p:cNvPr id="12" name="Rectangle 11">
            <a:extLst>
              <a:ext uri="{FF2B5EF4-FFF2-40B4-BE49-F238E27FC236}">
                <a16:creationId xmlns:a16="http://schemas.microsoft.com/office/drawing/2014/main" id="{6236C6C3-C39F-F7CB-1567-95B356F92CB5}"/>
              </a:ext>
            </a:extLst>
          </p:cNvPr>
          <p:cNvSpPr/>
          <p:nvPr/>
        </p:nvSpPr>
        <p:spPr>
          <a:xfrm>
            <a:off x="8288919" y="5706413"/>
            <a:ext cx="1823747" cy="4250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Stop Loss (SL)</a:t>
            </a:r>
          </a:p>
        </p:txBody>
      </p:sp>
      <p:sp>
        <p:nvSpPr>
          <p:cNvPr id="13" name="Rectangle 12">
            <a:extLst>
              <a:ext uri="{FF2B5EF4-FFF2-40B4-BE49-F238E27FC236}">
                <a16:creationId xmlns:a16="http://schemas.microsoft.com/office/drawing/2014/main" id="{3E45F761-6877-74A2-ADC7-4704CEE089AF}"/>
              </a:ext>
            </a:extLst>
          </p:cNvPr>
          <p:cNvSpPr/>
          <p:nvPr/>
        </p:nvSpPr>
        <p:spPr>
          <a:xfrm>
            <a:off x="10544957" y="4929344"/>
            <a:ext cx="1496789" cy="4250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Price Now</a:t>
            </a:r>
          </a:p>
        </p:txBody>
      </p:sp>
      <p:sp>
        <p:nvSpPr>
          <p:cNvPr id="14" name="Up Arrow 13">
            <a:extLst>
              <a:ext uri="{FF2B5EF4-FFF2-40B4-BE49-F238E27FC236}">
                <a16:creationId xmlns:a16="http://schemas.microsoft.com/office/drawing/2014/main" id="{C341F873-9296-389F-4A20-557C1C72C6A2}"/>
              </a:ext>
            </a:extLst>
          </p:cNvPr>
          <p:cNvSpPr/>
          <p:nvPr/>
        </p:nvSpPr>
        <p:spPr>
          <a:xfrm rot="2951655">
            <a:off x="8250814" y="4751859"/>
            <a:ext cx="216179" cy="3999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48819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58DF9-0F2E-80CD-16E6-154A56FA8247}"/>
              </a:ext>
            </a:extLst>
          </p:cNvPr>
          <p:cNvSpPr>
            <a:spLocks noGrp="1"/>
          </p:cNvSpPr>
          <p:nvPr>
            <p:ph type="title"/>
          </p:nvPr>
        </p:nvSpPr>
        <p:spPr/>
        <p:txBody>
          <a:bodyPr/>
          <a:lstStyle/>
          <a:p>
            <a:r>
              <a:rPr lang="en-US" dirty="0"/>
              <a:t>Appendix SARIMAX</a:t>
            </a:r>
          </a:p>
        </p:txBody>
      </p:sp>
      <p:graphicFrame>
        <p:nvGraphicFramePr>
          <p:cNvPr id="4" name="Table 4">
            <a:extLst>
              <a:ext uri="{FF2B5EF4-FFF2-40B4-BE49-F238E27FC236}">
                <a16:creationId xmlns:a16="http://schemas.microsoft.com/office/drawing/2014/main" id="{B59E1C88-861E-A80B-E647-97F368C8975C}"/>
              </a:ext>
            </a:extLst>
          </p:cNvPr>
          <p:cNvGraphicFramePr>
            <a:graphicFrameLocks noGrp="1"/>
          </p:cNvGraphicFramePr>
          <p:nvPr>
            <p:ph idx="1"/>
            <p:extLst>
              <p:ext uri="{D42A27DB-BD31-4B8C-83A1-F6EECF244321}">
                <p14:modId xmlns:p14="http://schemas.microsoft.com/office/powerpoint/2010/main" val="1883723854"/>
              </p:ext>
            </p:extLst>
          </p:nvPr>
        </p:nvGraphicFramePr>
        <p:xfrm>
          <a:off x="838200" y="1825625"/>
          <a:ext cx="10515603" cy="2263461"/>
        </p:xfrm>
        <a:graphic>
          <a:graphicData uri="http://schemas.openxmlformats.org/drawingml/2006/table">
            <a:tbl>
              <a:tblPr firstRow="1" bandRow="1">
                <a:tableStyleId>{5C22544A-7EE6-4342-B048-85BDC9FD1C3A}</a:tableStyleId>
              </a:tblPr>
              <a:tblGrid>
                <a:gridCol w="1502229">
                  <a:extLst>
                    <a:ext uri="{9D8B030D-6E8A-4147-A177-3AD203B41FA5}">
                      <a16:colId xmlns:a16="http://schemas.microsoft.com/office/drawing/2014/main" val="1079845099"/>
                    </a:ext>
                  </a:extLst>
                </a:gridCol>
                <a:gridCol w="1502229">
                  <a:extLst>
                    <a:ext uri="{9D8B030D-6E8A-4147-A177-3AD203B41FA5}">
                      <a16:colId xmlns:a16="http://schemas.microsoft.com/office/drawing/2014/main" val="709141399"/>
                    </a:ext>
                  </a:extLst>
                </a:gridCol>
                <a:gridCol w="1502229">
                  <a:extLst>
                    <a:ext uri="{9D8B030D-6E8A-4147-A177-3AD203B41FA5}">
                      <a16:colId xmlns:a16="http://schemas.microsoft.com/office/drawing/2014/main" val="2432230796"/>
                    </a:ext>
                  </a:extLst>
                </a:gridCol>
                <a:gridCol w="1502229">
                  <a:extLst>
                    <a:ext uri="{9D8B030D-6E8A-4147-A177-3AD203B41FA5}">
                      <a16:colId xmlns:a16="http://schemas.microsoft.com/office/drawing/2014/main" val="1737718780"/>
                    </a:ext>
                  </a:extLst>
                </a:gridCol>
                <a:gridCol w="1502229">
                  <a:extLst>
                    <a:ext uri="{9D8B030D-6E8A-4147-A177-3AD203B41FA5}">
                      <a16:colId xmlns:a16="http://schemas.microsoft.com/office/drawing/2014/main" val="2836965029"/>
                    </a:ext>
                  </a:extLst>
                </a:gridCol>
                <a:gridCol w="1502229">
                  <a:extLst>
                    <a:ext uri="{9D8B030D-6E8A-4147-A177-3AD203B41FA5}">
                      <a16:colId xmlns:a16="http://schemas.microsoft.com/office/drawing/2014/main" val="3986211303"/>
                    </a:ext>
                  </a:extLst>
                </a:gridCol>
                <a:gridCol w="1502229">
                  <a:extLst>
                    <a:ext uri="{9D8B030D-6E8A-4147-A177-3AD203B41FA5}">
                      <a16:colId xmlns:a16="http://schemas.microsoft.com/office/drawing/2014/main" val="1521172060"/>
                    </a:ext>
                  </a:extLst>
                </a:gridCol>
              </a:tblGrid>
              <a:tr h="556581">
                <a:tc>
                  <a:txBody>
                    <a:bodyPr/>
                    <a:lstStyle/>
                    <a:p>
                      <a:r>
                        <a:rPr lang="en-US" sz="1600" dirty="0"/>
                        <a:t>Model</a:t>
                      </a:r>
                    </a:p>
                  </a:txBody>
                  <a:tcPr/>
                </a:tc>
                <a:tc>
                  <a:txBody>
                    <a:bodyPr/>
                    <a:lstStyle/>
                    <a:p>
                      <a:r>
                        <a:rPr lang="en-SG"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Dataset</a:t>
                      </a:r>
                      <a:endParaRPr lang="en-SG"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SG"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Built?</a:t>
                      </a:r>
                      <a:endParaRPr lang="en-SG"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SG"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Input</a:t>
                      </a:r>
                      <a:endParaRPr lang="en-SG"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SG"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Output</a:t>
                      </a:r>
                      <a:endParaRPr lang="en-SG"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SG"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Profitability</a:t>
                      </a:r>
                      <a:endParaRPr lang="en-SG"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SG"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Rationale for model</a:t>
                      </a:r>
                      <a:endParaRPr lang="en-SG"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11179400"/>
                  </a:ext>
                </a:extLst>
              </a:tr>
              <a:tr h="1646869">
                <a:tc>
                  <a:txBody>
                    <a:bodyPr/>
                    <a:lstStyle/>
                    <a:p>
                      <a:r>
                        <a:rPr lang="en-SG" sz="1600" kern="1200" dirty="0">
                          <a:solidFill>
                            <a:schemeClr val="dk1"/>
                          </a:solidFill>
                          <a:effectLst/>
                          <a:latin typeface="+mn-lt"/>
                          <a:ea typeface="+mn-ea"/>
                          <a:cs typeface="+mn-cs"/>
                        </a:rPr>
                        <a:t>SARIMAX</a:t>
                      </a:r>
                      <a:r>
                        <a:rPr lang="en-SG" sz="1600" dirty="0">
                          <a:effectLst/>
                        </a:rPr>
                        <a:t> </a:t>
                      </a:r>
                      <a:endParaRPr lang="en-US" sz="1600" dirty="0"/>
                    </a:p>
                  </a:txBody>
                  <a:tcPr/>
                </a:tc>
                <a:tc>
                  <a:txBody>
                    <a:bodyPr/>
                    <a:lstStyle/>
                    <a:p>
                      <a:r>
                        <a:rPr lang="en-SG" sz="1600" dirty="0" err="1">
                          <a:effectLst/>
                          <a:latin typeface="Times New Roman" panose="02020603050405020304" pitchFamily="18" charset="0"/>
                          <a:ea typeface="Times New Roman" panose="02020603050405020304" pitchFamily="18" charset="0"/>
                          <a:cs typeface="Times New Roman" panose="02020603050405020304" pitchFamily="18" charset="0"/>
                        </a:rPr>
                        <a:t>Oanda</a:t>
                      </a:r>
                      <a:r>
                        <a:rPr lang="en-SG" sz="1600" dirty="0">
                          <a:effectLst/>
                          <a:latin typeface="Times New Roman" panose="02020603050405020304" pitchFamily="18" charset="0"/>
                          <a:ea typeface="Times New Roman" panose="02020603050405020304" pitchFamily="18" charset="0"/>
                          <a:cs typeface="Times New Roman" panose="02020603050405020304" pitchFamily="18" charset="0"/>
                        </a:rPr>
                        <a:t> Day Candles</a:t>
                      </a:r>
                      <a:endParaRPr lang="en-SG"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SG" sz="1600" dirty="0">
                          <a:effectLst/>
                          <a:latin typeface="Times New Roman" panose="02020603050405020304" pitchFamily="18" charset="0"/>
                          <a:ea typeface="Times New Roman" panose="02020603050405020304" pitchFamily="18" charset="0"/>
                          <a:cs typeface="Times New Roman" panose="02020603050405020304" pitchFamily="18" charset="0"/>
                        </a:rPr>
                        <a:t>Yes</a:t>
                      </a:r>
                      <a:endParaRPr lang="en-SG" sz="1600" dirty="0">
                        <a:effectLst/>
                        <a:latin typeface="Calibri" panose="020F0502020204030204" pitchFamily="34" charset="0"/>
                        <a:ea typeface="Calibri" panose="020F0502020204030204" pitchFamily="34" charset="0"/>
                        <a:cs typeface="Times New Roman" panose="02020603050405020304" pitchFamily="18" charset="0"/>
                      </a:endParaRPr>
                    </a:p>
                    <a:p>
                      <a:r>
                        <a:rPr lang="en-SG"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SG" sz="1600" dirty="0">
                        <a:effectLst/>
                        <a:latin typeface="Calibri" panose="020F0502020204030204" pitchFamily="34" charset="0"/>
                        <a:ea typeface="Calibri" panose="020F0502020204030204" pitchFamily="34" charset="0"/>
                        <a:cs typeface="Times New Roman" panose="02020603050405020304" pitchFamily="18" charset="0"/>
                      </a:endParaRPr>
                    </a:p>
                    <a:p>
                      <a:r>
                        <a:rPr lang="en-SG"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SG"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SG" sz="1600" dirty="0">
                          <a:effectLst/>
                          <a:latin typeface="Times New Roman" panose="02020603050405020304" pitchFamily="18" charset="0"/>
                          <a:ea typeface="Times New Roman" panose="02020603050405020304" pitchFamily="18" charset="0"/>
                          <a:cs typeface="Times New Roman" panose="02020603050405020304" pitchFamily="18" charset="0"/>
                        </a:rPr>
                        <a:t>Daily price of gold</a:t>
                      </a:r>
                      <a:endParaRPr lang="en-SG"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SG" sz="1600" dirty="0">
                          <a:effectLst/>
                          <a:latin typeface="Times New Roman" panose="02020603050405020304" pitchFamily="18" charset="0"/>
                          <a:ea typeface="Times New Roman" panose="02020603050405020304" pitchFamily="18" charset="0"/>
                          <a:cs typeface="Times New Roman" panose="02020603050405020304" pitchFamily="18" charset="0"/>
                        </a:rPr>
                        <a:t>+1 day timestep predicted price of gold</a:t>
                      </a:r>
                      <a:endParaRPr lang="en-SG"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SG" sz="1600" dirty="0">
                          <a:effectLst/>
                          <a:latin typeface="Times New Roman" panose="02020603050405020304" pitchFamily="18" charset="0"/>
                          <a:ea typeface="Times New Roman" panose="02020603050405020304" pitchFamily="18" charset="0"/>
                          <a:cs typeface="Times New Roman" panose="02020603050405020304" pitchFamily="18" charset="0"/>
                        </a:rPr>
                        <a:t>Win rate (45-49%):  </a:t>
                      </a:r>
                      <a:endParaRPr lang="en-SG" sz="1600" dirty="0">
                        <a:effectLst/>
                        <a:latin typeface="Calibri" panose="020F0502020204030204" pitchFamily="34" charset="0"/>
                        <a:ea typeface="Calibri" panose="020F0502020204030204" pitchFamily="34" charset="0"/>
                        <a:cs typeface="Times New Roman" panose="02020603050405020304" pitchFamily="18" charset="0"/>
                      </a:endParaRPr>
                    </a:p>
                    <a:p>
                      <a:r>
                        <a:rPr lang="en-SG"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SG" sz="1600" dirty="0">
                        <a:effectLst/>
                        <a:latin typeface="Calibri" panose="020F0502020204030204" pitchFamily="34" charset="0"/>
                        <a:ea typeface="Calibri" panose="020F0502020204030204" pitchFamily="34" charset="0"/>
                        <a:cs typeface="Times New Roman" panose="02020603050405020304" pitchFamily="18" charset="0"/>
                      </a:endParaRPr>
                    </a:p>
                    <a:p>
                      <a:r>
                        <a:rPr lang="en-SG" sz="1600" dirty="0">
                          <a:effectLst/>
                          <a:latin typeface="Times New Roman" panose="02020603050405020304" pitchFamily="18" charset="0"/>
                          <a:ea typeface="Times New Roman" panose="02020603050405020304" pitchFamily="18" charset="0"/>
                          <a:cs typeface="Times New Roman" panose="02020603050405020304" pitchFamily="18" charset="0"/>
                        </a:rPr>
                        <a:t>Estimated loss per ounce: $150</a:t>
                      </a:r>
                      <a:endParaRPr lang="en-SG" sz="1600" dirty="0">
                        <a:effectLst/>
                        <a:latin typeface="Calibri" panose="020F0502020204030204" pitchFamily="34" charset="0"/>
                        <a:ea typeface="Calibri" panose="020F0502020204030204" pitchFamily="34" charset="0"/>
                        <a:cs typeface="Times New Roman" panose="02020603050405020304" pitchFamily="18" charset="0"/>
                      </a:endParaRPr>
                    </a:p>
                    <a:p>
                      <a:r>
                        <a:rPr lang="en-SG"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SG" sz="1600" dirty="0">
                        <a:effectLst/>
                        <a:latin typeface="Calibri" panose="020F0502020204030204" pitchFamily="34" charset="0"/>
                        <a:ea typeface="Calibri" panose="020F0502020204030204" pitchFamily="34" charset="0"/>
                        <a:cs typeface="Times New Roman" panose="02020603050405020304" pitchFamily="18" charset="0"/>
                      </a:endParaRPr>
                    </a:p>
                    <a:p>
                      <a:r>
                        <a:rPr lang="en-SG"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SG"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SG" sz="1600" dirty="0">
                          <a:effectLst/>
                          <a:latin typeface="Times New Roman" panose="02020603050405020304" pitchFamily="18" charset="0"/>
                          <a:ea typeface="Times New Roman" panose="02020603050405020304" pitchFamily="18" charset="0"/>
                          <a:cs typeface="Times New Roman" panose="02020603050405020304" pitchFamily="18" charset="0"/>
                        </a:rPr>
                        <a:t>We want to see if we can trade gold based on daily prices</a:t>
                      </a:r>
                      <a:endParaRPr lang="en-SG"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63241489"/>
                  </a:ext>
                </a:extLst>
              </a:tr>
            </a:tbl>
          </a:graphicData>
        </a:graphic>
      </p:graphicFrame>
    </p:spTree>
    <p:extLst>
      <p:ext uri="{BB962C8B-B14F-4D97-AF65-F5344CB8AC3E}">
        <p14:creationId xmlns:p14="http://schemas.microsoft.com/office/powerpoint/2010/main" val="32377948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48070-DE31-C41F-820F-A9BC93DF74BA}"/>
              </a:ext>
            </a:extLst>
          </p:cNvPr>
          <p:cNvSpPr>
            <a:spLocks noGrp="1"/>
          </p:cNvSpPr>
          <p:nvPr>
            <p:ph type="title"/>
          </p:nvPr>
        </p:nvSpPr>
        <p:spPr/>
        <p:txBody>
          <a:bodyPr/>
          <a:lstStyle/>
          <a:p>
            <a:r>
              <a:rPr lang="en-US" dirty="0"/>
              <a:t>EDA For SARIMAX</a:t>
            </a:r>
          </a:p>
        </p:txBody>
      </p:sp>
      <p:sp>
        <p:nvSpPr>
          <p:cNvPr id="3" name="Content Placeholder 2">
            <a:extLst>
              <a:ext uri="{FF2B5EF4-FFF2-40B4-BE49-F238E27FC236}">
                <a16:creationId xmlns:a16="http://schemas.microsoft.com/office/drawing/2014/main" id="{CFC723E7-7205-FBF5-E5F0-22C70E75D46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AA50340-2FD1-408B-3B7B-32EFD4DAE2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850" y="1947862"/>
            <a:ext cx="6375400" cy="3390900"/>
          </a:xfrm>
          <a:prstGeom prst="rect">
            <a:avLst/>
          </a:prstGeom>
        </p:spPr>
      </p:pic>
      <p:pic>
        <p:nvPicPr>
          <p:cNvPr id="5" name="Picture 4">
            <a:extLst>
              <a:ext uri="{FF2B5EF4-FFF2-40B4-BE49-F238E27FC236}">
                <a16:creationId xmlns:a16="http://schemas.microsoft.com/office/drawing/2014/main" id="{DAA02D08-8FB1-A4E6-F433-F5CD3E5DBB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3338" y="1973262"/>
            <a:ext cx="5911850" cy="3340100"/>
          </a:xfrm>
          <a:prstGeom prst="rect">
            <a:avLst/>
          </a:prstGeom>
        </p:spPr>
      </p:pic>
    </p:spTree>
    <p:extLst>
      <p:ext uri="{BB962C8B-B14F-4D97-AF65-F5344CB8AC3E}">
        <p14:creationId xmlns:p14="http://schemas.microsoft.com/office/powerpoint/2010/main" val="82956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C4539-E35D-6734-9ACE-DCCF8567A053}"/>
              </a:ext>
            </a:extLst>
          </p:cNvPr>
          <p:cNvSpPr>
            <a:spLocks noGrp="1"/>
          </p:cNvSpPr>
          <p:nvPr>
            <p:ph type="title"/>
          </p:nvPr>
        </p:nvSpPr>
        <p:spPr/>
        <p:txBody>
          <a:bodyPr/>
          <a:lstStyle/>
          <a:p>
            <a:r>
              <a:rPr lang="en-US" dirty="0"/>
              <a:t>Gold Price</a:t>
            </a:r>
          </a:p>
        </p:txBody>
      </p:sp>
      <p:pic>
        <p:nvPicPr>
          <p:cNvPr id="5" name="Content Placeholder 4">
            <a:extLst>
              <a:ext uri="{FF2B5EF4-FFF2-40B4-BE49-F238E27FC236}">
                <a16:creationId xmlns:a16="http://schemas.microsoft.com/office/drawing/2014/main" id="{9560D130-2917-8E74-FAAA-AE227520F872}"/>
              </a:ext>
            </a:extLst>
          </p:cNvPr>
          <p:cNvPicPr>
            <a:picLocks noGrp="1" noChangeAspect="1"/>
          </p:cNvPicPr>
          <p:nvPr>
            <p:ph idx="1"/>
          </p:nvPr>
        </p:nvPicPr>
        <p:blipFill>
          <a:blip r:embed="rId2"/>
          <a:stretch>
            <a:fillRect/>
          </a:stretch>
        </p:blipFill>
        <p:spPr>
          <a:xfrm>
            <a:off x="2544120" y="1825625"/>
            <a:ext cx="7103759" cy="4351338"/>
          </a:xfrm>
        </p:spPr>
      </p:pic>
    </p:spTree>
    <p:extLst>
      <p:ext uri="{BB962C8B-B14F-4D97-AF65-F5344CB8AC3E}">
        <p14:creationId xmlns:p14="http://schemas.microsoft.com/office/powerpoint/2010/main" val="20428095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CF357-D5F8-2450-72F4-56374F0931AB}"/>
              </a:ext>
            </a:extLst>
          </p:cNvPr>
          <p:cNvSpPr>
            <a:spLocks noGrp="1"/>
          </p:cNvSpPr>
          <p:nvPr>
            <p:ph type="title"/>
          </p:nvPr>
        </p:nvSpPr>
        <p:spPr/>
        <p:txBody>
          <a:bodyPr/>
          <a:lstStyle/>
          <a:p>
            <a:r>
              <a:rPr lang="en-US" dirty="0"/>
              <a:t>ARIMA – Returns are stationary</a:t>
            </a:r>
          </a:p>
        </p:txBody>
      </p:sp>
      <p:pic>
        <p:nvPicPr>
          <p:cNvPr id="5" name="Content Placeholder 4">
            <a:extLst>
              <a:ext uri="{FF2B5EF4-FFF2-40B4-BE49-F238E27FC236}">
                <a16:creationId xmlns:a16="http://schemas.microsoft.com/office/drawing/2014/main" id="{9902F4C2-B39D-C91F-EFD9-D737947AA08D}"/>
              </a:ext>
            </a:extLst>
          </p:cNvPr>
          <p:cNvPicPr>
            <a:picLocks noGrp="1" noChangeAspect="1"/>
          </p:cNvPicPr>
          <p:nvPr>
            <p:ph idx="1"/>
          </p:nvPr>
        </p:nvPicPr>
        <p:blipFill>
          <a:blip r:embed="rId2"/>
          <a:stretch>
            <a:fillRect/>
          </a:stretch>
        </p:blipFill>
        <p:spPr>
          <a:xfrm>
            <a:off x="2229521" y="1690688"/>
            <a:ext cx="7011741" cy="4351338"/>
          </a:xfrm>
        </p:spPr>
      </p:pic>
    </p:spTree>
    <p:extLst>
      <p:ext uri="{BB962C8B-B14F-4D97-AF65-F5344CB8AC3E}">
        <p14:creationId xmlns:p14="http://schemas.microsoft.com/office/powerpoint/2010/main" val="6789485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6A66-DBD0-6BDB-288A-091A6B342ED3}"/>
              </a:ext>
            </a:extLst>
          </p:cNvPr>
          <p:cNvSpPr>
            <a:spLocks noGrp="1"/>
          </p:cNvSpPr>
          <p:nvPr>
            <p:ph type="title"/>
          </p:nvPr>
        </p:nvSpPr>
        <p:spPr/>
        <p:txBody>
          <a:bodyPr/>
          <a:lstStyle/>
          <a:p>
            <a:r>
              <a:rPr lang="en-US" dirty="0"/>
              <a:t>ARIMA – Finding AR/MA</a:t>
            </a:r>
          </a:p>
        </p:txBody>
      </p:sp>
      <p:pic>
        <p:nvPicPr>
          <p:cNvPr id="5" name="Content Placeholder 4">
            <a:extLst>
              <a:ext uri="{FF2B5EF4-FFF2-40B4-BE49-F238E27FC236}">
                <a16:creationId xmlns:a16="http://schemas.microsoft.com/office/drawing/2014/main" id="{83509B68-F213-F142-6F7A-1272AAD70351}"/>
              </a:ext>
            </a:extLst>
          </p:cNvPr>
          <p:cNvPicPr>
            <a:picLocks noGrp="1" noChangeAspect="1"/>
          </p:cNvPicPr>
          <p:nvPr>
            <p:ph idx="1"/>
          </p:nvPr>
        </p:nvPicPr>
        <p:blipFill>
          <a:blip r:embed="rId2"/>
          <a:stretch>
            <a:fillRect/>
          </a:stretch>
        </p:blipFill>
        <p:spPr>
          <a:xfrm>
            <a:off x="838200" y="1849270"/>
            <a:ext cx="5054600" cy="3479800"/>
          </a:xfrm>
        </p:spPr>
      </p:pic>
      <p:pic>
        <p:nvPicPr>
          <p:cNvPr id="7" name="Picture 6">
            <a:extLst>
              <a:ext uri="{FF2B5EF4-FFF2-40B4-BE49-F238E27FC236}">
                <a16:creationId xmlns:a16="http://schemas.microsoft.com/office/drawing/2014/main" id="{76C11B5B-067B-7684-0E43-71FA4CC3A503}"/>
              </a:ext>
            </a:extLst>
          </p:cNvPr>
          <p:cNvPicPr>
            <a:picLocks noChangeAspect="1"/>
          </p:cNvPicPr>
          <p:nvPr/>
        </p:nvPicPr>
        <p:blipFill>
          <a:blip r:embed="rId3"/>
          <a:stretch>
            <a:fillRect/>
          </a:stretch>
        </p:blipFill>
        <p:spPr>
          <a:xfrm>
            <a:off x="6486212" y="1849270"/>
            <a:ext cx="5118100" cy="3416300"/>
          </a:xfrm>
          <a:prstGeom prst="rect">
            <a:avLst/>
          </a:prstGeom>
        </p:spPr>
      </p:pic>
      <p:sp>
        <p:nvSpPr>
          <p:cNvPr id="10" name="Up Arrow 9">
            <a:extLst>
              <a:ext uri="{FF2B5EF4-FFF2-40B4-BE49-F238E27FC236}">
                <a16:creationId xmlns:a16="http://schemas.microsoft.com/office/drawing/2014/main" id="{34860900-9C46-37BE-CF42-9C66468B4728}"/>
              </a:ext>
            </a:extLst>
          </p:cNvPr>
          <p:cNvSpPr/>
          <p:nvPr/>
        </p:nvSpPr>
        <p:spPr>
          <a:xfrm>
            <a:off x="2137893" y="3760631"/>
            <a:ext cx="193183" cy="412124"/>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Up Arrow 10">
            <a:extLst>
              <a:ext uri="{FF2B5EF4-FFF2-40B4-BE49-F238E27FC236}">
                <a16:creationId xmlns:a16="http://schemas.microsoft.com/office/drawing/2014/main" id="{23926355-08BF-6637-A6D7-CBBA641679B7}"/>
              </a:ext>
            </a:extLst>
          </p:cNvPr>
          <p:cNvSpPr/>
          <p:nvPr/>
        </p:nvSpPr>
        <p:spPr>
          <a:xfrm>
            <a:off x="7763815" y="3760631"/>
            <a:ext cx="193183" cy="412124"/>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833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9F6CF-4372-4685-6ACA-CDC3667C3376}"/>
              </a:ext>
            </a:extLst>
          </p:cNvPr>
          <p:cNvSpPr>
            <a:spLocks noGrp="1"/>
          </p:cNvSpPr>
          <p:nvPr>
            <p:ph type="title"/>
          </p:nvPr>
        </p:nvSpPr>
        <p:spPr/>
        <p:txBody>
          <a:bodyPr/>
          <a:lstStyle/>
          <a:p>
            <a:r>
              <a:rPr lang="en-US" dirty="0"/>
              <a:t>ARIMA (4,1,4)</a:t>
            </a:r>
          </a:p>
        </p:txBody>
      </p:sp>
      <p:pic>
        <p:nvPicPr>
          <p:cNvPr id="5" name="Content Placeholder 4">
            <a:extLst>
              <a:ext uri="{FF2B5EF4-FFF2-40B4-BE49-F238E27FC236}">
                <a16:creationId xmlns:a16="http://schemas.microsoft.com/office/drawing/2014/main" id="{C432489D-2953-B4B8-1721-5BAE8DE668FB}"/>
              </a:ext>
            </a:extLst>
          </p:cNvPr>
          <p:cNvPicPr>
            <a:picLocks noGrp="1" noChangeAspect="1"/>
          </p:cNvPicPr>
          <p:nvPr>
            <p:ph idx="1"/>
          </p:nvPr>
        </p:nvPicPr>
        <p:blipFill>
          <a:blip r:embed="rId3"/>
          <a:stretch>
            <a:fillRect/>
          </a:stretch>
        </p:blipFill>
        <p:spPr>
          <a:xfrm>
            <a:off x="2280417" y="2141537"/>
            <a:ext cx="7090251" cy="4351338"/>
          </a:xfrm>
        </p:spPr>
      </p:pic>
      <p:sp>
        <p:nvSpPr>
          <p:cNvPr id="6" name="TextBox 5">
            <a:extLst>
              <a:ext uri="{FF2B5EF4-FFF2-40B4-BE49-F238E27FC236}">
                <a16:creationId xmlns:a16="http://schemas.microsoft.com/office/drawing/2014/main" id="{BCCD1F98-5532-AD0B-EEAE-398E877CF1D6}"/>
              </a:ext>
            </a:extLst>
          </p:cNvPr>
          <p:cNvSpPr txBox="1"/>
          <p:nvPr/>
        </p:nvSpPr>
        <p:spPr>
          <a:xfrm>
            <a:off x="838200" y="1526401"/>
            <a:ext cx="4004256" cy="369332"/>
          </a:xfrm>
          <a:prstGeom prst="rect">
            <a:avLst/>
          </a:prstGeom>
          <a:noFill/>
        </p:spPr>
        <p:txBody>
          <a:bodyPr wrap="square" rtlCol="0">
            <a:spAutoFit/>
          </a:bodyPr>
          <a:lstStyle/>
          <a:p>
            <a:r>
              <a:rPr lang="en-US" dirty="0"/>
              <a:t>RMSE: 64</a:t>
            </a:r>
          </a:p>
        </p:txBody>
      </p:sp>
    </p:spTree>
    <p:extLst>
      <p:ext uri="{BB962C8B-B14F-4D97-AF65-F5344CB8AC3E}">
        <p14:creationId xmlns:p14="http://schemas.microsoft.com/office/powerpoint/2010/main" val="26359269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38386-73DE-7394-29C9-79ABDF20E46D}"/>
              </a:ext>
            </a:extLst>
          </p:cNvPr>
          <p:cNvSpPr>
            <a:spLocks noGrp="1"/>
          </p:cNvSpPr>
          <p:nvPr>
            <p:ph type="title"/>
          </p:nvPr>
        </p:nvSpPr>
        <p:spPr/>
        <p:txBody>
          <a:bodyPr/>
          <a:lstStyle/>
          <a:p>
            <a:r>
              <a:rPr lang="en-US" dirty="0"/>
              <a:t>SARIMA (5,1,5) X (0,1,0,5)</a:t>
            </a:r>
          </a:p>
        </p:txBody>
      </p:sp>
      <p:pic>
        <p:nvPicPr>
          <p:cNvPr id="5" name="Content Placeholder 4">
            <a:extLst>
              <a:ext uri="{FF2B5EF4-FFF2-40B4-BE49-F238E27FC236}">
                <a16:creationId xmlns:a16="http://schemas.microsoft.com/office/drawing/2014/main" id="{6A010484-13B8-529A-CE6B-CC56E27EBD75}"/>
              </a:ext>
            </a:extLst>
          </p:cNvPr>
          <p:cNvPicPr>
            <a:picLocks noGrp="1" noChangeAspect="1"/>
          </p:cNvPicPr>
          <p:nvPr>
            <p:ph idx="1"/>
          </p:nvPr>
        </p:nvPicPr>
        <p:blipFill>
          <a:blip r:embed="rId2"/>
          <a:stretch>
            <a:fillRect/>
          </a:stretch>
        </p:blipFill>
        <p:spPr>
          <a:xfrm>
            <a:off x="2205984" y="2141537"/>
            <a:ext cx="7342149" cy="4351338"/>
          </a:xfrm>
        </p:spPr>
      </p:pic>
      <p:sp>
        <p:nvSpPr>
          <p:cNvPr id="6" name="TextBox 5">
            <a:extLst>
              <a:ext uri="{FF2B5EF4-FFF2-40B4-BE49-F238E27FC236}">
                <a16:creationId xmlns:a16="http://schemas.microsoft.com/office/drawing/2014/main" id="{D40F763B-70D1-DBAD-09BD-3DB57998ED4A}"/>
              </a:ext>
            </a:extLst>
          </p:cNvPr>
          <p:cNvSpPr txBox="1"/>
          <p:nvPr/>
        </p:nvSpPr>
        <p:spPr>
          <a:xfrm>
            <a:off x="838200" y="1526401"/>
            <a:ext cx="4004256" cy="369332"/>
          </a:xfrm>
          <a:prstGeom prst="rect">
            <a:avLst/>
          </a:prstGeom>
          <a:noFill/>
        </p:spPr>
        <p:txBody>
          <a:bodyPr wrap="square" rtlCol="0">
            <a:spAutoFit/>
          </a:bodyPr>
          <a:lstStyle/>
          <a:p>
            <a:r>
              <a:rPr lang="en-US" dirty="0"/>
              <a:t>RMSE: 48</a:t>
            </a:r>
          </a:p>
        </p:txBody>
      </p:sp>
    </p:spTree>
    <p:extLst>
      <p:ext uri="{BB962C8B-B14F-4D97-AF65-F5344CB8AC3E}">
        <p14:creationId xmlns:p14="http://schemas.microsoft.com/office/powerpoint/2010/main" val="25816956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3EF07-147A-C253-4CC8-B076E53D47FB}"/>
              </a:ext>
            </a:extLst>
          </p:cNvPr>
          <p:cNvSpPr>
            <a:spLocks noGrp="1"/>
          </p:cNvSpPr>
          <p:nvPr>
            <p:ph type="title"/>
          </p:nvPr>
        </p:nvSpPr>
        <p:spPr>
          <a:xfrm>
            <a:off x="838200" y="699976"/>
            <a:ext cx="10515600" cy="1325563"/>
          </a:xfrm>
        </p:spPr>
        <p:txBody>
          <a:bodyPr/>
          <a:lstStyle/>
          <a:p>
            <a:r>
              <a:rPr lang="en-US" dirty="0"/>
              <a:t>Heatmap for </a:t>
            </a:r>
            <a:r>
              <a:rPr lang="en-US" dirty="0" err="1"/>
              <a:t>Exog</a:t>
            </a:r>
            <a:r>
              <a:rPr lang="en-US" dirty="0"/>
              <a:t> Variables for SARIMAX</a:t>
            </a:r>
          </a:p>
        </p:txBody>
      </p:sp>
      <p:pic>
        <p:nvPicPr>
          <p:cNvPr id="5" name="Content Placeholder 4">
            <a:extLst>
              <a:ext uri="{FF2B5EF4-FFF2-40B4-BE49-F238E27FC236}">
                <a16:creationId xmlns:a16="http://schemas.microsoft.com/office/drawing/2014/main" id="{D4E29B6B-E0E0-68B5-932A-37480AA1201F}"/>
              </a:ext>
            </a:extLst>
          </p:cNvPr>
          <p:cNvPicPr>
            <a:picLocks noGrp="1" noChangeAspect="1"/>
          </p:cNvPicPr>
          <p:nvPr>
            <p:ph idx="1"/>
          </p:nvPr>
        </p:nvPicPr>
        <p:blipFill>
          <a:blip r:embed="rId2"/>
          <a:stretch>
            <a:fillRect/>
          </a:stretch>
        </p:blipFill>
        <p:spPr>
          <a:xfrm>
            <a:off x="2503689" y="2230181"/>
            <a:ext cx="5613400" cy="3619500"/>
          </a:xfrm>
        </p:spPr>
      </p:pic>
    </p:spTree>
    <p:extLst>
      <p:ext uri="{BB962C8B-B14F-4D97-AF65-F5344CB8AC3E}">
        <p14:creationId xmlns:p14="http://schemas.microsoft.com/office/powerpoint/2010/main" val="23058746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8B1C5-A708-56AE-E842-74A85C181A91}"/>
              </a:ext>
            </a:extLst>
          </p:cNvPr>
          <p:cNvSpPr>
            <a:spLocks noGrp="1"/>
          </p:cNvSpPr>
          <p:nvPr>
            <p:ph type="title"/>
          </p:nvPr>
        </p:nvSpPr>
        <p:spPr/>
        <p:txBody>
          <a:bodyPr>
            <a:normAutofit/>
          </a:bodyPr>
          <a:lstStyle/>
          <a:p>
            <a:r>
              <a:rPr lang="en-US" sz="3800" dirty="0"/>
              <a:t>SARIMAX (5,1,5) X (0,1,0,5) w Silver</a:t>
            </a:r>
          </a:p>
        </p:txBody>
      </p:sp>
      <p:pic>
        <p:nvPicPr>
          <p:cNvPr id="5" name="Content Placeholder 4">
            <a:extLst>
              <a:ext uri="{FF2B5EF4-FFF2-40B4-BE49-F238E27FC236}">
                <a16:creationId xmlns:a16="http://schemas.microsoft.com/office/drawing/2014/main" id="{ADDB505C-0597-BCAE-A6FA-742EF5F1AE59}"/>
              </a:ext>
            </a:extLst>
          </p:cNvPr>
          <p:cNvPicPr>
            <a:picLocks noGrp="1" noChangeAspect="1"/>
          </p:cNvPicPr>
          <p:nvPr>
            <p:ph idx="1"/>
          </p:nvPr>
        </p:nvPicPr>
        <p:blipFill>
          <a:blip r:embed="rId2"/>
          <a:stretch>
            <a:fillRect/>
          </a:stretch>
        </p:blipFill>
        <p:spPr>
          <a:xfrm>
            <a:off x="1582065" y="2100778"/>
            <a:ext cx="7199072" cy="4351338"/>
          </a:xfrm>
        </p:spPr>
      </p:pic>
      <p:sp>
        <p:nvSpPr>
          <p:cNvPr id="6" name="TextBox 5">
            <a:extLst>
              <a:ext uri="{FF2B5EF4-FFF2-40B4-BE49-F238E27FC236}">
                <a16:creationId xmlns:a16="http://schemas.microsoft.com/office/drawing/2014/main" id="{98B5C193-E87E-6803-74E3-E01A606C409A}"/>
              </a:ext>
            </a:extLst>
          </p:cNvPr>
          <p:cNvSpPr txBox="1"/>
          <p:nvPr/>
        </p:nvSpPr>
        <p:spPr>
          <a:xfrm>
            <a:off x="838200" y="1526401"/>
            <a:ext cx="4004256" cy="369332"/>
          </a:xfrm>
          <a:prstGeom prst="rect">
            <a:avLst/>
          </a:prstGeom>
          <a:noFill/>
        </p:spPr>
        <p:txBody>
          <a:bodyPr wrap="square" rtlCol="0">
            <a:spAutoFit/>
          </a:bodyPr>
          <a:lstStyle/>
          <a:p>
            <a:r>
              <a:rPr lang="en-US" dirty="0"/>
              <a:t>RMSE: 54</a:t>
            </a:r>
          </a:p>
        </p:txBody>
      </p:sp>
    </p:spTree>
    <p:extLst>
      <p:ext uri="{BB962C8B-B14F-4D97-AF65-F5344CB8AC3E}">
        <p14:creationId xmlns:p14="http://schemas.microsoft.com/office/powerpoint/2010/main" val="15902847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02C52-1AC3-9C96-2BB2-C13121B6FB99}"/>
              </a:ext>
            </a:extLst>
          </p:cNvPr>
          <p:cNvSpPr>
            <a:spLocks noGrp="1"/>
          </p:cNvSpPr>
          <p:nvPr>
            <p:ph type="title"/>
          </p:nvPr>
        </p:nvSpPr>
        <p:spPr/>
        <p:txBody>
          <a:bodyPr>
            <a:normAutofit/>
          </a:bodyPr>
          <a:lstStyle/>
          <a:p>
            <a:r>
              <a:rPr lang="en-US" sz="3400" dirty="0"/>
              <a:t>SARIMAX (5,1,5) X (0,1,0,5) w Rolling Avg 5/10/20 </a:t>
            </a:r>
          </a:p>
        </p:txBody>
      </p:sp>
      <p:pic>
        <p:nvPicPr>
          <p:cNvPr id="5" name="Content Placeholder 4">
            <a:extLst>
              <a:ext uri="{FF2B5EF4-FFF2-40B4-BE49-F238E27FC236}">
                <a16:creationId xmlns:a16="http://schemas.microsoft.com/office/drawing/2014/main" id="{29A0C78E-3FDB-FCF4-CEA9-B63B5357339A}"/>
              </a:ext>
            </a:extLst>
          </p:cNvPr>
          <p:cNvPicPr>
            <a:picLocks noGrp="1" noChangeAspect="1"/>
          </p:cNvPicPr>
          <p:nvPr>
            <p:ph idx="1"/>
          </p:nvPr>
        </p:nvPicPr>
        <p:blipFill>
          <a:blip r:embed="rId2"/>
          <a:stretch>
            <a:fillRect/>
          </a:stretch>
        </p:blipFill>
        <p:spPr>
          <a:xfrm>
            <a:off x="1991170" y="2141537"/>
            <a:ext cx="7050563" cy="4351338"/>
          </a:xfrm>
        </p:spPr>
      </p:pic>
      <p:sp>
        <p:nvSpPr>
          <p:cNvPr id="6" name="TextBox 5">
            <a:extLst>
              <a:ext uri="{FF2B5EF4-FFF2-40B4-BE49-F238E27FC236}">
                <a16:creationId xmlns:a16="http://schemas.microsoft.com/office/drawing/2014/main" id="{604BCAA4-591C-CA4E-EE0A-D08CFD64D4E2}"/>
              </a:ext>
            </a:extLst>
          </p:cNvPr>
          <p:cNvSpPr txBox="1"/>
          <p:nvPr/>
        </p:nvSpPr>
        <p:spPr>
          <a:xfrm>
            <a:off x="838200" y="1526401"/>
            <a:ext cx="4004256" cy="369332"/>
          </a:xfrm>
          <a:prstGeom prst="rect">
            <a:avLst/>
          </a:prstGeom>
          <a:noFill/>
        </p:spPr>
        <p:txBody>
          <a:bodyPr wrap="square" rtlCol="0">
            <a:spAutoFit/>
          </a:bodyPr>
          <a:lstStyle/>
          <a:p>
            <a:r>
              <a:rPr lang="en-US" dirty="0"/>
              <a:t>RMSE: 204</a:t>
            </a:r>
          </a:p>
        </p:txBody>
      </p:sp>
    </p:spTree>
    <p:extLst>
      <p:ext uri="{BB962C8B-B14F-4D97-AF65-F5344CB8AC3E}">
        <p14:creationId xmlns:p14="http://schemas.microsoft.com/office/powerpoint/2010/main" val="1719677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39BD2-1D40-6C00-EB38-6B04CF5A72EA}"/>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261BD2FA-7F5A-BD23-378A-22413294DABC}"/>
              </a:ext>
            </a:extLst>
          </p:cNvPr>
          <p:cNvSpPr>
            <a:spLocks noGrp="1"/>
          </p:cNvSpPr>
          <p:nvPr>
            <p:ph idx="1"/>
          </p:nvPr>
        </p:nvSpPr>
        <p:spPr>
          <a:xfrm>
            <a:off x="838200" y="1503653"/>
            <a:ext cx="10515600" cy="4351338"/>
          </a:xfrm>
        </p:spPr>
        <p:txBody>
          <a:bodyPr/>
          <a:lstStyle/>
          <a:p>
            <a:r>
              <a:rPr lang="en-US" dirty="0"/>
              <a:t>Short</a:t>
            </a:r>
          </a:p>
          <a:p>
            <a:r>
              <a:rPr lang="en-US" dirty="0"/>
              <a:t>Take Profit, Stop Loss</a:t>
            </a:r>
          </a:p>
          <a:p>
            <a:endParaRPr lang="en-US" dirty="0"/>
          </a:p>
          <a:p>
            <a:endParaRPr lang="en-US" dirty="0"/>
          </a:p>
          <a:p>
            <a:endParaRPr lang="en-US" dirty="0"/>
          </a:p>
          <a:p>
            <a:endParaRPr lang="en-US" dirty="0"/>
          </a:p>
        </p:txBody>
      </p:sp>
      <p:pic>
        <p:nvPicPr>
          <p:cNvPr id="10" name="Picture 9">
            <a:extLst>
              <a:ext uri="{FF2B5EF4-FFF2-40B4-BE49-F238E27FC236}">
                <a16:creationId xmlns:a16="http://schemas.microsoft.com/office/drawing/2014/main" id="{E442566C-0E8E-92F6-7316-C57CFACA6823}"/>
              </a:ext>
            </a:extLst>
          </p:cNvPr>
          <p:cNvPicPr>
            <a:picLocks noChangeAspect="1"/>
          </p:cNvPicPr>
          <p:nvPr/>
        </p:nvPicPr>
        <p:blipFill>
          <a:blip r:embed="rId3"/>
          <a:stretch>
            <a:fillRect/>
          </a:stretch>
        </p:blipFill>
        <p:spPr>
          <a:xfrm>
            <a:off x="516350" y="2534942"/>
            <a:ext cx="9842053" cy="3717605"/>
          </a:xfrm>
          <a:prstGeom prst="rect">
            <a:avLst/>
          </a:prstGeom>
        </p:spPr>
      </p:pic>
      <p:sp>
        <p:nvSpPr>
          <p:cNvPr id="11" name="Rectangle 10">
            <a:extLst>
              <a:ext uri="{FF2B5EF4-FFF2-40B4-BE49-F238E27FC236}">
                <a16:creationId xmlns:a16="http://schemas.microsoft.com/office/drawing/2014/main" id="{F87C3323-F626-7C75-1DC2-FF3B32538CDE}"/>
              </a:ext>
            </a:extLst>
          </p:cNvPr>
          <p:cNvSpPr/>
          <p:nvPr/>
        </p:nvSpPr>
        <p:spPr>
          <a:xfrm>
            <a:off x="8079170" y="5656979"/>
            <a:ext cx="1823747" cy="4250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Take Profit (TP)</a:t>
            </a:r>
          </a:p>
        </p:txBody>
      </p:sp>
      <p:sp>
        <p:nvSpPr>
          <p:cNvPr id="12" name="Rectangle 11">
            <a:extLst>
              <a:ext uri="{FF2B5EF4-FFF2-40B4-BE49-F238E27FC236}">
                <a16:creationId xmlns:a16="http://schemas.microsoft.com/office/drawing/2014/main" id="{6236C6C3-C39F-F7CB-1567-95B356F92CB5}"/>
              </a:ext>
            </a:extLst>
          </p:cNvPr>
          <p:cNvSpPr/>
          <p:nvPr/>
        </p:nvSpPr>
        <p:spPr>
          <a:xfrm>
            <a:off x="8052615" y="4192390"/>
            <a:ext cx="1823747" cy="4250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Stop Loss (SL)</a:t>
            </a:r>
          </a:p>
        </p:txBody>
      </p:sp>
      <p:sp>
        <p:nvSpPr>
          <p:cNvPr id="13" name="Rectangle 12">
            <a:extLst>
              <a:ext uri="{FF2B5EF4-FFF2-40B4-BE49-F238E27FC236}">
                <a16:creationId xmlns:a16="http://schemas.microsoft.com/office/drawing/2014/main" id="{3E45F761-6877-74A2-ADC7-4704CEE089AF}"/>
              </a:ext>
            </a:extLst>
          </p:cNvPr>
          <p:cNvSpPr/>
          <p:nvPr/>
        </p:nvSpPr>
        <p:spPr>
          <a:xfrm>
            <a:off x="10762580" y="4858874"/>
            <a:ext cx="1450885" cy="4250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Price Now</a:t>
            </a:r>
          </a:p>
        </p:txBody>
      </p:sp>
      <p:sp>
        <p:nvSpPr>
          <p:cNvPr id="8" name="Up Arrow 7">
            <a:extLst>
              <a:ext uri="{FF2B5EF4-FFF2-40B4-BE49-F238E27FC236}">
                <a16:creationId xmlns:a16="http://schemas.microsoft.com/office/drawing/2014/main" id="{39E8EFEC-2BA3-C5F3-1F8A-CDE6B13BC4C2}"/>
              </a:ext>
            </a:extLst>
          </p:cNvPr>
          <p:cNvSpPr/>
          <p:nvPr/>
        </p:nvSpPr>
        <p:spPr>
          <a:xfrm rot="8820918">
            <a:off x="8144063" y="5154368"/>
            <a:ext cx="216179" cy="3999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83474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3ED68-DF69-9763-2243-F03CE1466FA0}"/>
              </a:ext>
            </a:extLst>
          </p:cNvPr>
          <p:cNvSpPr>
            <a:spLocks noGrp="1"/>
          </p:cNvSpPr>
          <p:nvPr>
            <p:ph type="title"/>
          </p:nvPr>
        </p:nvSpPr>
        <p:spPr>
          <a:xfrm>
            <a:off x="592214" y="-124272"/>
            <a:ext cx="10515600" cy="1325563"/>
          </a:xfrm>
        </p:spPr>
        <p:txBody>
          <a:bodyPr/>
          <a:lstStyle/>
          <a:p>
            <a:r>
              <a:rPr lang="en-US" dirty="0"/>
              <a:t>Backtesting SARIMA</a:t>
            </a:r>
          </a:p>
        </p:txBody>
      </p:sp>
      <p:graphicFrame>
        <p:nvGraphicFramePr>
          <p:cNvPr id="5" name="Table 5">
            <a:extLst>
              <a:ext uri="{FF2B5EF4-FFF2-40B4-BE49-F238E27FC236}">
                <a16:creationId xmlns:a16="http://schemas.microsoft.com/office/drawing/2014/main" id="{534EB9C5-CA93-97F9-FB16-BEE49BE22AC6}"/>
              </a:ext>
            </a:extLst>
          </p:cNvPr>
          <p:cNvGraphicFramePr>
            <a:graphicFrameLocks noGrp="1"/>
          </p:cNvGraphicFramePr>
          <p:nvPr>
            <p:ph idx="1"/>
            <p:extLst>
              <p:ext uri="{D42A27DB-BD31-4B8C-83A1-F6EECF244321}">
                <p14:modId xmlns:p14="http://schemas.microsoft.com/office/powerpoint/2010/main" val="1466614125"/>
              </p:ext>
            </p:extLst>
          </p:nvPr>
        </p:nvGraphicFramePr>
        <p:xfrm>
          <a:off x="592214" y="1177889"/>
          <a:ext cx="4975752" cy="741680"/>
        </p:xfrm>
        <a:graphic>
          <a:graphicData uri="http://schemas.openxmlformats.org/drawingml/2006/table">
            <a:tbl>
              <a:tblPr firstRow="1" bandRow="1">
                <a:tableStyleId>{00A15C55-8517-42AA-B614-E9B94910E393}</a:tableStyleId>
              </a:tblPr>
              <a:tblGrid>
                <a:gridCol w="1658584">
                  <a:extLst>
                    <a:ext uri="{9D8B030D-6E8A-4147-A177-3AD203B41FA5}">
                      <a16:colId xmlns:a16="http://schemas.microsoft.com/office/drawing/2014/main" val="27445383"/>
                    </a:ext>
                  </a:extLst>
                </a:gridCol>
                <a:gridCol w="1658584">
                  <a:extLst>
                    <a:ext uri="{9D8B030D-6E8A-4147-A177-3AD203B41FA5}">
                      <a16:colId xmlns:a16="http://schemas.microsoft.com/office/drawing/2014/main" val="290606163"/>
                    </a:ext>
                  </a:extLst>
                </a:gridCol>
                <a:gridCol w="1658584">
                  <a:extLst>
                    <a:ext uri="{9D8B030D-6E8A-4147-A177-3AD203B41FA5}">
                      <a16:colId xmlns:a16="http://schemas.microsoft.com/office/drawing/2014/main" val="1569412739"/>
                    </a:ext>
                  </a:extLst>
                </a:gridCol>
              </a:tblGrid>
              <a:tr h="370840">
                <a:tc gridSpan="3">
                  <a:txBody>
                    <a:bodyPr/>
                    <a:lstStyle/>
                    <a:p>
                      <a:r>
                        <a:rPr lang="en-US" dirty="0"/>
                        <a:t>Train</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947551017"/>
                  </a:ext>
                </a:extLst>
              </a:tr>
              <a:tr h="370840">
                <a:tc>
                  <a:txBody>
                    <a:bodyPr/>
                    <a:lstStyle/>
                    <a:p>
                      <a:r>
                        <a:rPr lang="en-US" dirty="0"/>
                        <a:t>JAN 1</a:t>
                      </a:r>
                    </a:p>
                  </a:txBody>
                  <a:tcPr/>
                </a:tc>
                <a:tc>
                  <a:txBody>
                    <a:bodyPr/>
                    <a:lstStyle/>
                    <a:p>
                      <a:r>
                        <a:rPr lang="en-US" dirty="0"/>
                        <a:t>JAN 2</a:t>
                      </a:r>
                    </a:p>
                  </a:txBody>
                  <a:tcPr/>
                </a:tc>
                <a:tc>
                  <a:txBody>
                    <a:bodyPr/>
                    <a:lstStyle/>
                    <a:p>
                      <a:r>
                        <a:rPr lang="en-US" dirty="0"/>
                        <a:t>JAN 3 (today)</a:t>
                      </a:r>
                    </a:p>
                  </a:txBody>
                  <a:tcPr/>
                </a:tc>
                <a:extLst>
                  <a:ext uri="{0D108BD9-81ED-4DB2-BD59-A6C34878D82A}">
                    <a16:rowId xmlns:a16="http://schemas.microsoft.com/office/drawing/2014/main" val="2030793009"/>
                  </a:ext>
                </a:extLst>
              </a:tr>
            </a:tbl>
          </a:graphicData>
        </a:graphic>
      </p:graphicFrame>
      <p:graphicFrame>
        <p:nvGraphicFramePr>
          <p:cNvPr id="7" name="Table 5">
            <a:extLst>
              <a:ext uri="{FF2B5EF4-FFF2-40B4-BE49-F238E27FC236}">
                <a16:creationId xmlns:a16="http://schemas.microsoft.com/office/drawing/2014/main" id="{54C4099D-B87E-033C-9AD5-E280F6A871C5}"/>
              </a:ext>
            </a:extLst>
          </p:cNvPr>
          <p:cNvGraphicFramePr>
            <a:graphicFrameLocks/>
          </p:cNvGraphicFramePr>
          <p:nvPr>
            <p:extLst>
              <p:ext uri="{D42A27DB-BD31-4B8C-83A1-F6EECF244321}">
                <p14:modId xmlns:p14="http://schemas.microsoft.com/office/powerpoint/2010/main" val="1312628749"/>
              </p:ext>
            </p:extLst>
          </p:nvPr>
        </p:nvGraphicFramePr>
        <p:xfrm>
          <a:off x="7690512" y="1147715"/>
          <a:ext cx="3630340" cy="741680"/>
        </p:xfrm>
        <a:graphic>
          <a:graphicData uri="http://schemas.openxmlformats.org/drawingml/2006/table">
            <a:tbl>
              <a:tblPr firstRow="1" bandRow="1">
                <a:tableStyleId>{21E4AEA4-8DFA-4A89-87EB-49C32662AFE0}</a:tableStyleId>
              </a:tblPr>
              <a:tblGrid>
                <a:gridCol w="1815170">
                  <a:extLst>
                    <a:ext uri="{9D8B030D-6E8A-4147-A177-3AD203B41FA5}">
                      <a16:colId xmlns:a16="http://schemas.microsoft.com/office/drawing/2014/main" val="27445383"/>
                    </a:ext>
                  </a:extLst>
                </a:gridCol>
                <a:gridCol w="1815170">
                  <a:extLst>
                    <a:ext uri="{9D8B030D-6E8A-4147-A177-3AD203B41FA5}">
                      <a16:colId xmlns:a16="http://schemas.microsoft.com/office/drawing/2014/main" val="290606163"/>
                    </a:ext>
                  </a:extLst>
                </a:gridCol>
              </a:tblGrid>
              <a:tr h="370840">
                <a:tc gridSpan="2">
                  <a:txBody>
                    <a:bodyPr/>
                    <a:lstStyle/>
                    <a:p>
                      <a:r>
                        <a:rPr lang="en-US" dirty="0"/>
                        <a:t>Test</a:t>
                      </a:r>
                    </a:p>
                  </a:txBody>
                  <a:tcPr/>
                </a:tc>
                <a:tc hMerge="1">
                  <a:txBody>
                    <a:bodyPr/>
                    <a:lstStyle/>
                    <a:p>
                      <a:endParaRPr lang="en-US" dirty="0"/>
                    </a:p>
                  </a:txBody>
                  <a:tcPr/>
                </a:tc>
                <a:extLst>
                  <a:ext uri="{0D108BD9-81ED-4DB2-BD59-A6C34878D82A}">
                    <a16:rowId xmlns:a16="http://schemas.microsoft.com/office/drawing/2014/main" val="2947551017"/>
                  </a:ext>
                </a:extLst>
              </a:tr>
              <a:tr h="370840">
                <a:tc>
                  <a:txBody>
                    <a:bodyPr/>
                    <a:lstStyle/>
                    <a:p>
                      <a:r>
                        <a:rPr lang="en-US" dirty="0"/>
                        <a:t>JAN 4 (next day)</a:t>
                      </a:r>
                    </a:p>
                  </a:txBody>
                  <a:tcPr/>
                </a:tc>
                <a:tc>
                  <a:txBody>
                    <a:bodyPr/>
                    <a:lstStyle/>
                    <a:p>
                      <a:r>
                        <a:rPr lang="en-US" dirty="0"/>
                        <a:t>JAN 5,6,7…</a:t>
                      </a:r>
                    </a:p>
                  </a:txBody>
                  <a:tcPr/>
                </a:tc>
                <a:extLst>
                  <a:ext uri="{0D108BD9-81ED-4DB2-BD59-A6C34878D82A}">
                    <a16:rowId xmlns:a16="http://schemas.microsoft.com/office/drawing/2014/main" val="2030793009"/>
                  </a:ext>
                </a:extLst>
              </a:tr>
            </a:tbl>
          </a:graphicData>
        </a:graphic>
      </p:graphicFrame>
      <p:sp>
        <p:nvSpPr>
          <p:cNvPr id="8" name="Bent Up Arrow 7">
            <a:extLst>
              <a:ext uri="{FF2B5EF4-FFF2-40B4-BE49-F238E27FC236}">
                <a16:creationId xmlns:a16="http://schemas.microsoft.com/office/drawing/2014/main" id="{40048886-19FC-0911-D277-2D2D06B4F7EA}"/>
              </a:ext>
            </a:extLst>
          </p:cNvPr>
          <p:cNvSpPr/>
          <p:nvPr/>
        </p:nvSpPr>
        <p:spPr>
          <a:xfrm rot="5400000">
            <a:off x="4392859" y="2545149"/>
            <a:ext cx="2142756" cy="213091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F7E9157-8331-3CCC-2DA0-0D52257D66F2}"/>
              </a:ext>
            </a:extLst>
          </p:cNvPr>
          <p:cNvSpPr/>
          <p:nvPr/>
        </p:nvSpPr>
        <p:spPr>
          <a:xfrm>
            <a:off x="7793222" y="3727474"/>
            <a:ext cx="3630339" cy="195263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600" dirty="0">
                <a:solidFill>
                  <a:schemeClr val="tx1"/>
                </a:solidFill>
              </a:rPr>
              <a:t>Jan 4 Prediction</a:t>
            </a:r>
          </a:p>
          <a:p>
            <a:endParaRPr lang="en-US" sz="1600" dirty="0">
              <a:solidFill>
                <a:schemeClr val="tx1"/>
              </a:solidFill>
            </a:endParaRPr>
          </a:p>
          <a:p>
            <a:r>
              <a:rPr lang="en-US" sz="1600" dirty="0">
                <a:solidFill>
                  <a:schemeClr val="tx1"/>
                </a:solidFill>
              </a:rPr>
              <a:t>If Prediction&gt; Jan 3: Long</a:t>
            </a:r>
          </a:p>
          <a:p>
            <a:endParaRPr lang="en-US" sz="1600" dirty="0">
              <a:solidFill>
                <a:schemeClr val="tx1"/>
              </a:solidFill>
            </a:endParaRPr>
          </a:p>
          <a:p>
            <a:r>
              <a:rPr lang="en-US" sz="1600" dirty="0">
                <a:solidFill>
                  <a:schemeClr val="tx1"/>
                </a:solidFill>
              </a:rPr>
              <a:t>If Prediction&lt; Jan 3: Short</a:t>
            </a:r>
          </a:p>
        </p:txBody>
      </p:sp>
      <p:sp>
        <p:nvSpPr>
          <p:cNvPr id="10" name="Up Arrow 9">
            <a:extLst>
              <a:ext uri="{FF2B5EF4-FFF2-40B4-BE49-F238E27FC236}">
                <a16:creationId xmlns:a16="http://schemas.microsoft.com/office/drawing/2014/main" id="{543A3D2C-6159-80D2-8D40-162E6FDC18D8}"/>
              </a:ext>
            </a:extLst>
          </p:cNvPr>
          <p:cNvSpPr/>
          <p:nvPr/>
        </p:nvSpPr>
        <p:spPr>
          <a:xfrm>
            <a:off x="8324046" y="2086377"/>
            <a:ext cx="549498" cy="113535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96DCA21-4CF8-B619-0127-6F7131397FB0}"/>
              </a:ext>
            </a:extLst>
          </p:cNvPr>
          <p:cNvSpPr txBox="1"/>
          <p:nvPr/>
        </p:nvSpPr>
        <p:spPr>
          <a:xfrm>
            <a:off x="8959510" y="2207196"/>
            <a:ext cx="2331076" cy="923330"/>
          </a:xfrm>
          <a:prstGeom prst="rect">
            <a:avLst/>
          </a:prstGeom>
          <a:noFill/>
        </p:spPr>
        <p:txBody>
          <a:bodyPr wrap="square" rtlCol="0">
            <a:spAutoFit/>
          </a:bodyPr>
          <a:lstStyle/>
          <a:p>
            <a:r>
              <a:rPr lang="en-US" dirty="0"/>
              <a:t>Backtest from Jan 4 onwards until it hits take profit/stop loss</a:t>
            </a:r>
          </a:p>
        </p:txBody>
      </p:sp>
      <p:sp>
        <p:nvSpPr>
          <p:cNvPr id="12" name="Right Arrow 11">
            <a:extLst>
              <a:ext uri="{FF2B5EF4-FFF2-40B4-BE49-F238E27FC236}">
                <a16:creationId xmlns:a16="http://schemas.microsoft.com/office/drawing/2014/main" id="{C05DD7D4-0335-7055-6425-FE6F63AF6CD2}"/>
              </a:ext>
            </a:extLst>
          </p:cNvPr>
          <p:cNvSpPr/>
          <p:nvPr/>
        </p:nvSpPr>
        <p:spPr>
          <a:xfrm>
            <a:off x="11376553" y="2137892"/>
            <a:ext cx="815447" cy="3219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29746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3ED68-DF69-9763-2243-F03CE1466FA0}"/>
              </a:ext>
            </a:extLst>
          </p:cNvPr>
          <p:cNvSpPr>
            <a:spLocks noGrp="1"/>
          </p:cNvSpPr>
          <p:nvPr>
            <p:ph type="title"/>
          </p:nvPr>
        </p:nvSpPr>
        <p:spPr>
          <a:xfrm>
            <a:off x="592214" y="-124272"/>
            <a:ext cx="10515600" cy="1325563"/>
          </a:xfrm>
        </p:spPr>
        <p:txBody>
          <a:bodyPr/>
          <a:lstStyle/>
          <a:p>
            <a:r>
              <a:rPr lang="en-US" dirty="0"/>
              <a:t>Backtesting SARIMA</a:t>
            </a:r>
          </a:p>
        </p:txBody>
      </p:sp>
      <p:graphicFrame>
        <p:nvGraphicFramePr>
          <p:cNvPr id="5" name="Table 5">
            <a:extLst>
              <a:ext uri="{FF2B5EF4-FFF2-40B4-BE49-F238E27FC236}">
                <a16:creationId xmlns:a16="http://schemas.microsoft.com/office/drawing/2014/main" id="{534EB9C5-CA93-97F9-FB16-BEE49BE22AC6}"/>
              </a:ext>
            </a:extLst>
          </p:cNvPr>
          <p:cNvGraphicFramePr>
            <a:graphicFrameLocks noGrp="1"/>
          </p:cNvGraphicFramePr>
          <p:nvPr>
            <p:ph idx="1"/>
            <p:extLst>
              <p:ext uri="{D42A27DB-BD31-4B8C-83A1-F6EECF244321}">
                <p14:modId xmlns:p14="http://schemas.microsoft.com/office/powerpoint/2010/main" val="2659000261"/>
              </p:ext>
            </p:extLst>
          </p:nvPr>
        </p:nvGraphicFramePr>
        <p:xfrm>
          <a:off x="592214" y="1177889"/>
          <a:ext cx="4975752" cy="741680"/>
        </p:xfrm>
        <a:graphic>
          <a:graphicData uri="http://schemas.openxmlformats.org/drawingml/2006/table">
            <a:tbl>
              <a:tblPr firstRow="1" bandRow="1">
                <a:tableStyleId>{00A15C55-8517-42AA-B614-E9B94910E393}</a:tableStyleId>
              </a:tblPr>
              <a:tblGrid>
                <a:gridCol w="1658584">
                  <a:extLst>
                    <a:ext uri="{9D8B030D-6E8A-4147-A177-3AD203B41FA5}">
                      <a16:colId xmlns:a16="http://schemas.microsoft.com/office/drawing/2014/main" val="27445383"/>
                    </a:ext>
                  </a:extLst>
                </a:gridCol>
                <a:gridCol w="1658584">
                  <a:extLst>
                    <a:ext uri="{9D8B030D-6E8A-4147-A177-3AD203B41FA5}">
                      <a16:colId xmlns:a16="http://schemas.microsoft.com/office/drawing/2014/main" val="290606163"/>
                    </a:ext>
                  </a:extLst>
                </a:gridCol>
                <a:gridCol w="1658584">
                  <a:extLst>
                    <a:ext uri="{9D8B030D-6E8A-4147-A177-3AD203B41FA5}">
                      <a16:colId xmlns:a16="http://schemas.microsoft.com/office/drawing/2014/main" val="1569412739"/>
                    </a:ext>
                  </a:extLst>
                </a:gridCol>
              </a:tblGrid>
              <a:tr h="370840">
                <a:tc gridSpan="3">
                  <a:txBody>
                    <a:bodyPr/>
                    <a:lstStyle/>
                    <a:p>
                      <a:r>
                        <a:rPr lang="en-US" dirty="0"/>
                        <a:t>Train</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947551017"/>
                  </a:ext>
                </a:extLst>
              </a:tr>
              <a:tr h="370840">
                <a:tc>
                  <a:txBody>
                    <a:bodyPr/>
                    <a:lstStyle/>
                    <a:p>
                      <a:r>
                        <a:rPr lang="en-US" dirty="0"/>
                        <a:t>JAN 1</a:t>
                      </a:r>
                    </a:p>
                  </a:txBody>
                  <a:tcPr/>
                </a:tc>
                <a:tc>
                  <a:txBody>
                    <a:bodyPr/>
                    <a:lstStyle/>
                    <a:p>
                      <a:r>
                        <a:rPr lang="en-US" dirty="0"/>
                        <a:t>JAN 2</a:t>
                      </a:r>
                    </a:p>
                  </a:txBody>
                  <a:tcPr/>
                </a:tc>
                <a:tc>
                  <a:txBody>
                    <a:bodyPr/>
                    <a:lstStyle/>
                    <a:p>
                      <a:r>
                        <a:rPr lang="en-US" dirty="0"/>
                        <a:t>JAN 3 (today)</a:t>
                      </a:r>
                    </a:p>
                  </a:txBody>
                  <a:tcPr/>
                </a:tc>
                <a:extLst>
                  <a:ext uri="{0D108BD9-81ED-4DB2-BD59-A6C34878D82A}">
                    <a16:rowId xmlns:a16="http://schemas.microsoft.com/office/drawing/2014/main" val="2030793009"/>
                  </a:ext>
                </a:extLst>
              </a:tr>
            </a:tbl>
          </a:graphicData>
        </a:graphic>
      </p:graphicFrame>
      <p:graphicFrame>
        <p:nvGraphicFramePr>
          <p:cNvPr id="7" name="Table 5">
            <a:extLst>
              <a:ext uri="{FF2B5EF4-FFF2-40B4-BE49-F238E27FC236}">
                <a16:creationId xmlns:a16="http://schemas.microsoft.com/office/drawing/2014/main" id="{54C4099D-B87E-033C-9AD5-E280F6A871C5}"/>
              </a:ext>
            </a:extLst>
          </p:cNvPr>
          <p:cNvGraphicFramePr>
            <a:graphicFrameLocks/>
          </p:cNvGraphicFramePr>
          <p:nvPr/>
        </p:nvGraphicFramePr>
        <p:xfrm>
          <a:off x="7922010" y="1177889"/>
          <a:ext cx="3317168" cy="741680"/>
        </p:xfrm>
        <a:graphic>
          <a:graphicData uri="http://schemas.openxmlformats.org/drawingml/2006/table">
            <a:tbl>
              <a:tblPr firstRow="1" bandRow="1">
                <a:tableStyleId>{21E4AEA4-8DFA-4A89-87EB-49C32662AFE0}</a:tableStyleId>
              </a:tblPr>
              <a:tblGrid>
                <a:gridCol w="1658584">
                  <a:extLst>
                    <a:ext uri="{9D8B030D-6E8A-4147-A177-3AD203B41FA5}">
                      <a16:colId xmlns:a16="http://schemas.microsoft.com/office/drawing/2014/main" val="27445383"/>
                    </a:ext>
                  </a:extLst>
                </a:gridCol>
                <a:gridCol w="1658584">
                  <a:extLst>
                    <a:ext uri="{9D8B030D-6E8A-4147-A177-3AD203B41FA5}">
                      <a16:colId xmlns:a16="http://schemas.microsoft.com/office/drawing/2014/main" val="290606163"/>
                    </a:ext>
                  </a:extLst>
                </a:gridCol>
              </a:tblGrid>
              <a:tr h="370840">
                <a:tc gridSpan="2">
                  <a:txBody>
                    <a:bodyPr/>
                    <a:lstStyle/>
                    <a:p>
                      <a:r>
                        <a:rPr lang="en-US" dirty="0"/>
                        <a:t>Test</a:t>
                      </a:r>
                    </a:p>
                  </a:txBody>
                  <a:tcPr/>
                </a:tc>
                <a:tc hMerge="1">
                  <a:txBody>
                    <a:bodyPr/>
                    <a:lstStyle/>
                    <a:p>
                      <a:endParaRPr lang="en-US" dirty="0"/>
                    </a:p>
                  </a:txBody>
                  <a:tcPr/>
                </a:tc>
                <a:extLst>
                  <a:ext uri="{0D108BD9-81ED-4DB2-BD59-A6C34878D82A}">
                    <a16:rowId xmlns:a16="http://schemas.microsoft.com/office/drawing/2014/main" val="2947551017"/>
                  </a:ext>
                </a:extLst>
              </a:tr>
              <a:tr h="370840">
                <a:tc>
                  <a:txBody>
                    <a:bodyPr/>
                    <a:lstStyle/>
                    <a:p>
                      <a:r>
                        <a:rPr lang="en-US" dirty="0"/>
                        <a:t>JAN 4</a:t>
                      </a:r>
                    </a:p>
                  </a:txBody>
                  <a:tcPr/>
                </a:tc>
                <a:tc>
                  <a:txBody>
                    <a:bodyPr/>
                    <a:lstStyle/>
                    <a:p>
                      <a:r>
                        <a:rPr lang="en-US" dirty="0"/>
                        <a:t>JAN 5</a:t>
                      </a:r>
                    </a:p>
                  </a:txBody>
                  <a:tcPr/>
                </a:tc>
                <a:extLst>
                  <a:ext uri="{0D108BD9-81ED-4DB2-BD59-A6C34878D82A}">
                    <a16:rowId xmlns:a16="http://schemas.microsoft.com/office/drawing/2014/main" val="2030793009"/>
                  </a:ext>
                </a:extLst>
              </a:tr>
            </a:tbl>
          </a:graphicData>
        </a:graphic>
      </p:graphicFrame>
      <p:sp>
        <p:nvSpPr>
          <p:cNvPr id="3" name="Curved Left Arrow 2">
            <a:extLst>
              <a:ext uri="{FF2B5EF4-FFF2-40B4-BE49-F238E27FC236}">
                <a16:creationId xmlns:a16="http://schemas.microsoft.com/office/drawing/2014/main" id="{424B6744-D57F-0266-4EDB-C142885C7F4C}"/>
              </a:ext>
            </a:extLst>
          </p:cNvPr>
          <p:cNvSpPr/>
          <p:nvPr/>
        </p:nvSpPr>
        <p:spPr>
          <a:xfrm rot="5400000">
            <a:off x="6560069" y="1511551"/>
            <a:ext cx="882202" cy="2302314"/>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4" name="Table 5">
            <a:extLst>
              <a:ext uri="{FF2B5EF4-FFF2-40B4-BE49-F238E27FC236}">
                <a16:creationId xmlns:a16="http://schemas.microsoft.com/office/drawing/2014/main" id="{6DB9BC93-95A1-5458-F366-79EB388AA77A}"/>
              </a:ext>
            </a:extLst>
          </p:cNvPr>
          <p:cNvGraphicFramePr>
            <a:graphicFrameLocks noGrp="1"/>
          </p:cNvGraphicFramePr>
          <p:nvPr>
            <p:extLst>
              <p:ext uri="{D42A27DB-BD31-4B8C-83A1-F6EECF244321}">
                <p14:modId xmlns:p14="http://schemas.microsoft.com/office/powerpoint/2010/main" val="837556336"/>
              </p:ext>
            </p:extLst>
          </p:nvPr>
        </p:nvGraphicFramePr>
        <p:xfrm>
          <a:off x="552826" y="3388019"/>
          <a:ext cx="6555560" cy="741680"/>
        </p:xfrm>
        <a:graphic>
          <a:graphicData uri="http://schemas.openxmlformats.org/drawingml/2006/table">
            <a:tbl>
              <a:tblPr firstRow="1" bandRow="1">
                <a:tableStyleId>{00A15C55-8517-42AA-B614-E9B94910E393}</a:tableStyleId>
              </a:tblPr>
              <a:tblGrid>
                <a:gridCol w="1638890">
                  <a:extLst>
                    <a:ext uri="{9D8B030D-6E8A-4147-A177-3AD203B41FA5}">
                      <a16:colId xmlns:a16="http://schemas.microsoft.com/office/drawing/2014/main" val="1606057659"/>
                    </a:ext>
                  </a:extLst>
                </a:gridCol>
                <a:gridCol w="1638890">
                  <a:extLst>
                    <a:ext uri="{9D8B030D-6E8A-4147-A177-3AD203B41FA5}">
                      <a16:colId xmlns:a16="http://schemas.microsoft.com/office/drawing/2014/main" val="1440603976"/>
                    </a:ext>
                  </a:extLst>
                </a:gridCol>
                <a:gridCol w="1638890">
                  <a:extLst>
                    <a:ext uri="{9D8B030D-6E8A-4147-A177-3AD203B41FA5}">
                      <a16:colId xmlns:a16="http://schemas.microsoft.com/office/drawing/2014/main" val="3199316867"/>
                    </a:ext>
                  </a:extLst>
                </a:gridCol>
                <a:gridCol w="1638890">
                  <a:extLst>
                    <a:ext uri="{9D8B030D-6E8A-4147-A177-3AD203B41FA5}">
                      <a16:colId xmlns:a16="http://schemas.microsoft.com/office/drawing/2014/main" val="1401105233"/>
                    </a:ext>
                  </a:extLst>
                </a:gridCol>
              </a:tblGrid>
              <a:tr h="370840">
                <a:tc gridSpan="4">
                  <a:txBody>
                    <a:bodyPr/>
                    <a:lstStyle/>
                    <a:p>
                      <a:r>
                        <a:rPr lang="en-US" dirty="0"/>
                        <a:t>New Train</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117192305"/>
                  </a:ext>
                </a:extLst>
              </a:tr>
              <a:tr h="370840">
                <a:tc>
                  <a:txBody>
                    <a:bodyPr/>
                    <a:lstStyle/>
                    <a:p>
                      <a:r>
                        <a:rPr lang="en-US" dirty="0"/>
                        <a:t>JAN 1</a:t>
                      </a:r>
                    </a:p>
                  </a:txBody>
                  <a:tcPr/>
                </a:tc>
                <a:tc>
                  <a:txBody>
                    <a:bodyPr/>
                    <a:lstStyle/>
                    <a:p>
                      <a:r>
                        <a:rPr lang="en-US" dirty="0"/>
                        <a:t>JAN 2</a:t>
                      </a:r>
                    </a:p>
                  </a:txBody>
                  <a:tcPr/>
                </a:tc>
                <a:tc>
                  <a:txBody>
                    <a:bodyPr/>
                    <a:lstStyle/>
                    <a:p>
                      <a:r>
                        <a:rPr lang="en-US" dirty="0"/>
                        <a:t>JAN 3</a:t>
                      </a:r>
                    </a:p>
                  </a:txBody>
                  <a:tcPr/>
                </a:tc>
                <a:tc>
                  <a:txBody>
                    <a:bodyPr/>
                    <a:lstStyle/>
                    <a:p>
                      <a:r>
                        <a:rPr lang="en-US" dirty="0"/>
                        <a:t>JAN 4</a:t>
                      </a:r>
                    </a:p>
                  </a:txBody>
                  <a:tcPr/>
                </a:tc>
                <a:extLst>
                  <a:ext uri="{0D108BD9-81ED-4DB2-BD59-A6C34878D82A}">
                    <a16:rowId xmlns:a16="http://schemas.microsoft.com/office/drawing/2014/main" val="1635800726"/>
                  </a:ext>
                </a:extLst>
              </a:tr>
            </a:tbl>
          </a:graphicData>
        </a:graphic>
      </p:graphicFrame>
      <p:graphicFrame>
        <p:nvGraphicFramePr>
          <p:cNvPr id="14" name="Table 5">
            <a:extLst>
              <a:ext uri="{FF2B5EF4-FFF2-40B4-BE49-F238E27FC236}">
                <a16:creationId xmlns:a16="http://schemas.microsoft.com/office/drawing/2014/main" id="{D8DF5B82-99D1-D271-ACDF-26BC269C6D51}"/>
              </a:ext>
            </a:extLst>
          </p:cNvPr>
          <p:cNvGraphicFramePr>
            <a:graphicFrameLocks/>
          </p:cNvGraphicFramePr>
          <p:nvPr>
            <p:extLst>
              <p:ext uri="{D42A27DB-BD31-4B8C-83A1-F6EECF244321}">
                <p14:modId xmlns:p14="http://schemas.microsoft.com/office/powerpoint/2010/main" val="2595702046"/>
              </p:ext>
            </p:extLst>
          </p:nvPr>
        </p:nvGraphicFramePr>
        <p:xfrm>
          <a:off x="7922010" y="3398840"/>
          <a:ext cx="3317168" cy="741680"/>
        </p:xfrm>
        <a:graphic>
          <a:graphicData uri="http://schemas.openxmlformats.org/drawingml/2006/table">
            <a:tbl>
              <a:tblPr firstRow="1" bandRow="1">
                <a:tableStyleId>{21E4AEA4-8DFA-4A89-87EB-49C32662AFE0}</a:tableStyleId>
              </a:tblPr>
              <a:tblGrid>
                <a:gridCol w="1658584">
                  <a:extLst>
                    <a:ext uri="{9D8B030D-6E8A-4147-A177-3AD203B41FA5}">
                      <a16:colId xmlns:a16="http://schemas.microsoft.com/office/drawing/2014/main" val="27445383"/>
                    </a:ext>
                  </a:extLst>
                </a:gridCol>
                <a:gridCol w="1658584">
                  <a:extLst>
                    <a:ext uri="{9D8B030D-6E8A-4147-A177-3AD203B41FA5}">
                      <a16:colId xmlns:a16="http://schemas.microsoft.com/office/drawing/2014/main" val="290606163"/>
                    </a:ext>
                  </a:extLst>
                </a:gridCol>
              </a:tblGrid>
              <a:tr h="370840">
                <a:tc gridSpan="2">
                  <a:txBody>
                    <a:bodyPr/>
                    <a:lstStyle/>
                    <a:p>
                      <a:r>
                        <a:rPr lang="en-US" dirty="0"/>
                        <a:t>Test</a:t>
                      </a:r>
                    </a:p>
                  </a:txBody>
                  <a:tcPr/>
                </a:tc>
                <a:tc hMerge="1">
                  <a:txBody>
                    <a:bodyPr/>
                    <a:lstStyle/>
                    <a:p>
                      <a:endParaRPr lang="en-US" dirty="0"/>
                    </a:p>
                  </a:txBody>
                  <a:tcPr/>
                </a:tc>
                <a:extLst>
                  <a:ext uri="{0D108BD9-81ED-4DB2-BD59-A6C34878D82A}">
                    <a16:rowId xmlns:a16="http://schemas.microsoft.com/office/drawing/2014/main" val="2947551017"/>
                  </a:ext>
                </a:extLst>
              </a:tr>
              <a:tr h="370840">
                <a:tc>
                  <a:txBody>
                    <a:bodyPr/>
                    <a:lstStyle/>
                    <a:p>
                      <a:r>
                        <a:rPr lang="en-US" dirty="0"/>
                        <a:t>JAN 5</a:t>
                      </a:r>
                    </a:p>
                  </a:txBody>
                  <a:tcPr/>
                </a:tc>
                <a:tc>
                  <a:txBody>
                    <a:bodyPr/>
                    <a:lstStyle/>
                    <a:p>
                      <a:r>
                        <a:rPr lang="en-US" dirty="0"/>
                        <a:t>JAN 6</a:t>
                      </a:r>
                    </a:p>
                  </a:txBody>
                  <a:tcPr/>
                </a:tc>
                <a:extLst>
                  <a:ext uri="{0D108BD9-81ED-4DB2-BD59-A6C34878D82A}">
                    <a16:rowId xmlns:a16="http://schemas.microsoft.com/office/drawing/2014/main" val="2030793009"/>
                  </a:ext>
                </a:extLst>
              </a:tr>
            </a:tbl>
          </a:graphicData>
        </a:graphic>
      </p:graphicFrame>
      <p:sp>
        <p:nvSpPr>
          <p:cNvPr id="15" name="Bent Up Arrow 14">
            <a:extLst>
              <a:ext uri="{FF2B5EF4-FFF2-40B4-BE49-F238E27FC236}">
                <a16:creationId xmlns:a16="http://schemas.microsoft.com/office/drawing/2014/main" id="{28198CBE-1EF1-C313-F984-5BD684890724}"/>
              </a:ext>
            </a:extLst>
          </p:cNvPr>
          <p:cNvSpPr/>
          <p:nvPr/>
        </p:nvSpPr>
        <p:spPr>
          <a:xfrm rot="5400000">
            <a:off x="6480408" y="3941864"/>
            <a:ext cx="622478" cy="1883268"/>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CF36421-C84A-9401-E831-3498017E7E5C}"/>
              </a:ext>
            </a:extLst>
          </p:cNvPr>
          <p:cNvSpPr/>
          <p:nvPr/>
        </p:nvSpPr>
        <p:spPr>
          <a:xfrm>
            <a:off x="7922010" y="4858798"/>
            <a:ext cx="3630339" cy="195263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600" dirty="0">
                <a:solidFill>
                  <a:schemeClr val="tx1"/>
                </a:solidFill>
              </a:rPr>
              <a:t>Jan 5 Prediction</a:t>
            </a:r>
          </a:p>
          <a:p>
            <a:endParaRPr lang="en-US" sz="1600" dirty="0">
              <a:solidFill>
                <a:schemeClr val="tx1"/>
              </a:solidFill>
            </a:endParaRPr>
          </a:p>
          <a:p>
            <a:r>
              <a:rPr lang="en-US" sz="1600" dirty="0">
                <a:solidFill>
                  <a:schemeClr val="tx1"/>
                </a:solidFill>
              </a:rPr>
              <a:t>If Prediction&gt; Jan 4: Long</a:t>
            </a:r>
          </a:p>
          <a:p>
            <a:endParaRPr lang="en-US" sz="1600" dirty="0">
              <a:solidFill>
                <a:schemeClr val="tx1"/>
              </a:solidFill>
            </a:endParaRPr>
          </a:p>
          <a:p>
            <a:r>
              <a:rPr lang="en-US" sz="1600" dirty="0">
                <a:solidFill>
                  <a:schemeClr val="tx1"/>
                </a:solidFill>
              </a:rPr>
              <a:t>If Prediction&lt; Jan 4: Short</a:t>
            </a:r>
          </a:p>
        </p:txBody>
      </p:sp>
      <p:sp>
        <p:nvSpPr>
          <p:cNvPr id="18" name="Up Arrow 17">
            <a:extLst>
              <a:ext uri="{FF2B5EF4-FFF2-40B4-BE49-F238E27FC236}">
                <a16:creationId xmlns:a16="http://schemas.microsoft.com/office/drawing/2014/main" id="{7A2207C5-7E7E-D35A-CF87-4D542C1BA62B}"/>
              </a:ext>
            </a:extLst>
          </p:cNvPr>
          <p:cNvSpPr/>
          <p:nvPr/>
        </p:nvSpPr>
        <p:spPr>
          <a:xfrm>
            <a:off x="8235825" y="4241299"/>
            <a:ext cx="321972" cy="45076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7551F1F-043E-E828-BABC-6854BEB033C7}"/>
              </a:ext>
            </a:extLst>
          </p:cNvPr>
          <p:cNvSpPr txBox="1"/>
          <p:nvPr/>
        </p:nvSpPr>
        <p:spPr>
          <a:xfrm>
            <a:off x="8776738" y="4153712"/>
            <a:ext cx="2331076" cy="646331"/>
          </a:xfrm>
          <a:prstGeom prst="rect">
            <a:avLst/>
          </a:prstGeom>
          <a:noFill/>
        </p:spPr>
        <p:txBody>
          <a:bodyPr wrap="square" rtlCol="0">
            <a:spAutoFit/>
          </a:bodyPr>
          <a:lstStyle/>
          <a:p>
            <a:r>
              <a:rPr lang="en-US" dirty="0"/>
              <a:t>Backtest from Jan 5 bid/ask close onwards</a:t>
            </a:r>
          </a:p>
        </p:txBody>
      </p:sp>
      <p:sp>
        <p:nvSpPr>
          <p:cNvPr id="20" name="Right Arrow 19">
            <a:extLst>
              <a:ext uri="{FF2B5EF4-FFF2-40B4-BE49-F238E27FC236}">
                <a16:creationId xmlns:a16="http://schemas.microsoft.com/office/drawing/2014/main" id="{700586B3-4548-0914-11DF-6923925E4621}"/>
              </a:ext>
            </a:extLst>
          </p:cNvPr>
          <p:cNvSpPr/>
          <p:nvPr/>
        </p:nvSpPr>
        <p:spPr>
          <a:xfrm>
            <a:off x="11144625" y="4315891"/>
            <a:ext cx="815447" cy="3219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48458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28098-768A-9F87-0B02-AA1C0477EAE2}"/>
              </a:ext>
            </a:extLst>
          </p:cNvPr>
          <p:cNvSpPr>
            <a:spLocks noGrp="1"/>
          </p:cNvSpPr>
          <p:nvPr>
            <p:ph type="title"/>
          </p:nvPr>
        </p:nvSpPr>
        <p:spPr/>
        <p:txBody>
          <a:bodyPr/>
          <a:lstStyle/>
          <a:p>
            <a:r>
              <a:rPr lang="en-US" dirty="0"/>
              <a:t>Predictions vs Actual</a:t>
            </a:r>
          </a:p>
        </p:txBody>
      </p:sp>
      <p:pic>
        <p:nvPicPr>
          <p:cNvPr id="5" name="Content Placeholder 4">
            <a:extLst>
              <a:ext uri="{FF2B5EF4-FFF2-40B4-BE49-F238E27FC236}">
                <a16:creationId xmlns:a16="http://schemas.microsoft.com/office/drawing/2014/main" id="{27762DC0-B6C1-6B15-02B9-0267FF85F409}"/>
              </a:ext>
            </a:extLst>
          </p:cNvPr>
          <p:cNvPicPr>
            <a:picLocks noGrp="1" noChangeAspect="1"/>
          </p:cNvPicPr>
          <p:nvPr>
            <p:ph idx="1"/>
          </p:nvPr>
        </p:nvPicPr>
        <p:blipFill>
          <a:blip r:embed="rId2"/>
          <a:stretch>
            <a:fillRect/>
          </a:stretch>
        </p:blipFill>
        <p:spPr>
          <a:xfrm>
            <a:off x="2963836" y="1877140"/>
            <a:ext cx="5877962" cy="4351338"/>
          </a:xfrm>
        </p:spPr>
      </p:pic>
    </p:spTree>
    <p:extLst>
      <p:ext uri="{BB962C8B-B14F-4D97-AF65-F5344CB8AC3E}">
        <p14:creationId xmlns:p14="http://schemas.microsoft.com/office/powerpoint/2010/main" val="18629738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C4581-A456-1FF2-4062-D8940DECC841}"/>
              </a:ext>
            </a:extLst>
          </p:cNvPr>
          <p:cNvSpPr>
            <a:spLocks noGrp="1"/>
          </p:cNvSpPr>
          <p:nvPr>
            <p:ph type="title"/>
          </p:nvPr>
        </p:nvSpPr>
        <p:spPr/>
        <p:txBody>
          <a:bodyPr/>
          <a:lstStyle/>
          <a:p>
            <a:r>
              <a:rPr lang="en-US" dirty="0"/>
              <a:t>Backtesting Results</a:t>
            </a:r>
          </a:p>
        </p:txBody>
      </p:sp>
      <p:graphicFrame>
        <p:nvGraphicFramePr>
          <p:cNvPr id="4" name="Table 4">
            <a:extLst>
              <a:ext uri="{FF2B5EF4-FFF2-40B4-BE49-F238E27FC236}">
                <a16:creationId xmlns:a16="http://schemas.microsoft.com/office/drawing/2014/main" id="{A085955C-1314-6CA4-DF10-71C6FC8B5291}"/>
              </a:ext>
            </a:extLst>
          </p:cNvPr>
          <p:cNvGraphicFramePr>
            <a:graphicFrameLocks noGrp="1"/>
          </p:cNvGraphicFramePr>
          <p:nvPr>
            <p:ph idx="1"/>
            <p:extLst>
              <p:ext uri="{D42A27DB-BD31-4B8C-83A1-F6EECF244321}">
                <p14:modId xmlns:p14="http://schemas.microsoft.com/office/powerpoint/2010/main" val="1286523094"/>
              </p:ext>
            </p:extLst>
          </p:nvPr>
        </p:nvGraphicFramePr>
        <p:xfrm>
          <a:off x="1275008" y="1825625"/>
          <a:ext cx="8397026" cy="3325924"/>
        </p:xfrm>
        <a:graphic>
          <a:graphicData uri="http://schemas.openxmlformats.org/drawingml/2006/table">
            <a:tbl>
              <a:tblPr firstRow="1" bandRow="1">
                <a:tableStyleId>{F5AB1C69-6EDB-4FF4-983F-18BD219EF322}</a:tableStyleId>
              </a:tblPr>
              <a:tblGrid>
                <a:gridCol w="3307114">
                  <a:extLst>
                    <a:ext uri="{9D8B030D-6E8A-4147-A177-3AD203B41FA5}">
                      <a16:colId xmlns:a16="http://schemas.microsoft.com/office/drawing/2014/main" val="2318593079"/>
                    </a:ext>
                  </a:extLst>
                </a:gridCol>
                <a:gridCol w="5089912">
                  <a:extLst>
                    <a:ext uri="{9D8B030D-6E8A-4147-A177-3AD203B41FA5}">
                      <a16:colId xmlns:a16="http://schemas.microsoft.com/office/drawing/2014/main" val="2725132879"/>
                    </a:ext>
                  </a:extLst>
                </a:gridCol>
              </a:tblGrid>
              <a:tr h="831481">
                <a:tc gridSpan="2">
                  <a:txBody>
                    <a:bodyPr/>
                    <a:lstStyle/>
                    <a:p>
                      <a:r>
                        <a:rPr lang="en-US" sz="2600" dirty="0">
                          <a:solidFill>
                            <a:schemeClr val="tx1"/>
                          </a:solidFill>
                        </a:rPr>
                        <a:t>SARIMA (5,1,5) X (0,1,0,5)</a:t>
                      </a:r>
                    </a:p>
                  </a:txBody>
                  <a:tcPr anchor="ctr"/>
                </a:tc>
                <a:tc hMerge="1">
                  <a:txBody>
                    <a:bodyPr/>
                    <a:lstStyle/>
                    <a:p>
                      <a:endParaRPr lang="en-US" dirty="0"/>
                    </a:p>
                  </a:txBody>
                  <a:tcPr/>
                </a:tc>
                <a:extLst>
                  <a:ext uri="{0D108BD9-81ED-4DB2-BD59-A6C34878D82A}">
                    <a16:rowId xmlns:a16="http://schemas.microsoft.com/office/drawing/2014/main" val="3455109916"/>
                  </a:ext>
                </a:extLst>
              </a:tr>
              <a:tr h="831481">
                <a:tc>
                  <a:txBody>
                    <a:bodyPr/>
                    <a:lstStyle/>
                    <a:p>
                      <a:r>
                        <a:rPr lang="en-US" sz="2600" dirty="0"/>
                        <a:t>Success Count</a:t>
                      </a:r>
                    </a:p>
                  </a:txBody>
                  <a:tcPr anchor="ctr"/>
                </a:tc>
                <a:tc>
                  <a:txBody>
                    <a:bodyPr/>
                    <a:lstStyle/>
                    <a:p>
                      <a:r>
                        <a:rPr lang="en-US" sz="2600" dirty="0"/>
                        <a:t>89 (48%)</a:t>
                      </a:r>
                    </a:p>
                  </a:txBody>
                  <a:tcPr anchor="ctr"/>
                </a:tc>
                <a:extLst>
                  <a:ext uri="{0D108BD9-81ED-4DB2-BD59-A6C34878D82A}">
                    <a16:rowId xmlns:a16="http://schemas.microsoft.com/office/drawing/2014/main" val="1820411736"/>
                  </a:ext>
                </a:extLst>
              </a:tr>
              <a:tr h="8314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600" dirty="0"/>
                        <a:t>Fail Count</a:t>
                      </a:r>
                    </a:p>
                  </a:txBody>
                  <a:tcPr anchor="ctr"/>
                </a:tc>
                <a:tc>
                  <a:txBody>
                    <a:bodyPr/>
                    <a:lstStyle/>
                    <a:p>
                      <a:r>
                        <a:rPr lang="en-US" sz="2600" dirty="0"/>
                        <a:t>96 (52%)</a:t>
                      </a:r>
                    </a:p>
                  </a:txBody>
                  <a:tcPr anchor="ctr"/>
                </a:tc>
                <a:extLst>
                  <a:ext uri="{0D108BD9-81ED-4DB2-BD59-A6C34878D82A}">
                    <a16:rowId xmlns:a16="http://schemas.microsoft.com/office/drawing/2014/main" val="2646468890"/>
                  </a:ext>
                </a:extLst>
              </a:tr>
              <a:tr h="8314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600" dirty="0"/>
                        <a:t>Total Profit</a:t>
                      </a:r>
                    </a:p>
                  </a:txBody>
                  <a:tcPr anchor="ctr"/>
                </a:tc>
                <a:tc>
                  <a:txBody>
                    <a:bodyPr/>
                    <a:lstStyle/>
                    <a:p>
                      <a:r>
                        <a:rPr lang="en-US" sz="2600" dirty="0"/>
                        <a:t>-$2.81</a:t>
                      </a:r>
                    </a:p>
                  </a:txBody>
                  <a:tcPr anchor="ctr"/>
                </a:tc>
                <a:extLst>
                  <a:ext uri="{0D108BD9-81ED-4DB2-BD59-A6C34878D82A}">
                    <a16:rowId xmlns:a16="http://schemas.microsoft.com/office/drawing/2014/main" val="122849910"/>
                  </a:ext>
                </a:extLst>
              </a:tr>
            </a:tbl>
          </a:graphicData>
        </a:graphic>
      </p:graphicFrame>
    </p:spTree>
    <p:extLst>
      <p:ext uri="{BB962C8B-B14F-4D97-AF65-F5344CB8AC3E}">
        <p14:creationId xmlns:p14="http://schemas.microsoft.com/office/powerpoint/2010/main" val="463991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C74F1-1D84-4E1D-6539-DE99449866B8}"/>
              </a:ext>
            </a:extLst>
          </p:cNvPr>
          <p:cNvSpPr>
            <a:spLocks noGrp="1"/>
          </p:cNvSpPr>
          <p:nvPr>
            <p:ph type="title"/>
          </p:nvPr>
        </p:nvSpPr>
        <p:spPr>
          <a:xfrm>
            <a:off x="690742" y="89499"/>
            <a:ext cx="10515600" cy="1325563"/>
          </a:xfrm>
        </p:spPr>
        <p:txBody>
          <a:bodyPr/>
          <a:lstStyle/>
          <a:p>
            <a:r>
              <a:rPr lang="en-US" dirty="0"/>
              <a:t>Forex Factory Website Events List</a:t>
            </a:r>
          </a:p>
        </p:txBody>
      </p:sp>
      <p:pic>
        <p:nvPicPr>
          <p:cNvPr id="5" name="Content Placeholder 4">
            <a:extLst>
              <a:ext uri="{FF2B5EF4-FFF2-40B4-BE49-F238E27FC236}">
                <a16:creationId xmlns:a16="http://schemas.microsoft.com/office/drawing/2014/main" id="{978013E0-4E65-AF3B-1214-802E882AC15F}"/>
              </a:ext>
            </a:extLst>
          </p:cNvPr>
          <p:cNvPicPr>
            <a:picLocks noGrp="1" noChangeAspect="1"/>
          </p:cNvPicPr>
          <p:nvPr>
            <p:ph idx="1"/>
          </p:nvPr>
        </p:nvPicPr>
        <p:blipFill>
          <a:blip r:embed="rId3"/>
          <a:stretch>
            <a:fillRect/>
          </a:stretch>
        </p:blipFill>
        <p:spPr>
          <a:xfrm>
            <a:off x="1828800" y="1351515"/>
            <a:ext cx="8239484" cy="5306460"/>
          </a:xfrm>
        </p:spPr>
      </p:pic>
      <p:sp>
        <p:nvSpPr>
          <p:cNvPr id="6" name="Rectangle 5">
            <a:extLst>
              <a:ext uri="{FF2B5EF4-FFF2-40B4-BE49-F238E27FC236}">
                <a16:creationId xmlns:a16="http://schemas.microsoft.com/office/drawing/2014/main" id="{30E8618C-ADE6-C232-6310-F4D256404F3D}"/>
              </a:ext>
            </a:extLst>
          </p:cNvPr>
          <p:cNvSpPr/>
          <p:nvPr/>
        </p:nvSpPr>
        <p:spPr>
          <a:xfrm>
            <a:off x="1828800" y="4872038"/>
            <a:ext cx="8239484" cy="371473"/>
          </a:xfrm>
          <a:prstGeom prst="rect">
            <a:avLst/>
          </a:prstGeom>
          <a:noFill/>
          <a:ln w="38100">
            <a:solidFill>
              <a:schemeClr val="accent6"/>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91820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134DA-F395-8DB4-950F-CE42D1104F47}"/>
              </a:ext>
            </a:extLst>
          </p:cNvPr>
          <p:cNvSpPr>
            <a:spLocks noGrp="1"/>
          </p:cNvSpPr>
          <p:nvPr>
            <p:ph type="title"/>
          </p:nvPr>
        </p:nvSpPr>
        <p:spPr>
          <a:xfrm>
            <a:off x="838200" y="-100572"/>
            <a:ext cx="10515600" cy="1325563"/>
          </a:xfrm>
        </p:spPr>
        <p:txBody>
          <a:bodyPr/>
          <a:lstStyle/>
          <a:p>
            <a:r>
              <a:rPr lang="en-US" dirty="0"/>
              <a:t>Volatility</a:t>
            </a:r>
          </a:p>
        </p:txBody>
      </p:sp>
      <p:graphicFrame>
        <p:nvGraphicFramePr>
          <p:cNvPr id="4" name="Table 4">
            <a:extLst>
              <a:ext uri="{FF2B5EF4-FFF2-40B4-BE49-F238E27FC236}">
                <a16:creationId xmlns:a16="http://schemas.microsoft.com/office/drawing/2014/main" id="{938B5769-ADF6-8F62-E14D-81E565B14129}"/>
              </a:ext>
            </a:extLst>
          </p:cNvPr>
          <p:cNvGraphicFramePr>
            <a:graphicFrameLocks noGrp="1"/>
          </p:cNvGraphicFramePr>
          <p:nvPr>
            <p:ph idx="1"/>
            <p:extLst>
              <p:ext uri="{D42A27DB-BD31-4B8C-83A1-F6EECF244321}">
                <p14:modId xmlns:p14="http://schemas.microsoft.com/office/powerpoint/2010/main" val="1194489921"/>
              </p:ext>
            </p:extLst>
          </p:nvPr>
        </p:nvGraphicFramePr>
        <p:xfrm>
          <a:off x="838200" y="1006050"/>
          <a:ext cx="8730803" cy="741680"/>
        </p:xfrm>
        <a:graphic>
          <a:graphicData uri="http://schemas.openxmlformats.org/drawingml/2006/table">
            <a:tbl>
              <a:tblPr firstRow="1" bandRow="1">
                <a:tableStyleId>{5C22544A-7EE6-4342-B048-85BDC9FD1C3A}</a:tableStyleId>
              </a:tblPr>
              <a:tblGrid>
                <a:gridCol w="3811073">
                  <a:extLst>
                    <a:ext uri="{9D8B030D-6E8A-4147-A177-3AD203B41FA5}">
                      <a16:colId xmlns:a16="http://schemas.microsoft.com/office/drawing/2014/main" val="3595528065"/>
                    </a:ext>
                  </a:extLst>
                </a:gridCol>
                <a:gridCol w="4919730">
                  <a:extLst>
                    <a:ext uri="{9D8B030D-6E8A-4147-A177-3AD203B41FA5}">
                      <a16:colId xmlns:a16="http://schemas.microsoft.com/office/drawing/2014/main" val="1553562717"/>
                    </a:ext>
                  </a:extLst>
                </a:gridCol>
              </a:tblGrid>
              <a:tr h="370840">
                <a:tc>
                  <a:txBody>
                    <a:bodyPr/>
                    <a:lstStyle/>
                    <a:p>
                      <a:r>
                        <a:rPr lang="en-US" dirty="0"/>
                        <a:t>Volatility of any 10 candles in time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Volatility of 10 candles after event</a:t>
                      </a:r>
                    </a:p>
                  </a:txBody>
                  <a:tcPr/>
                </a:tc>
                <a:extLst>
                  <a:ext uri="{0D108BD9-81ED-4DB2-BD59-A6C34878D82A}">
                    <a16:rowId xmlns:a16="http://schemas.microsoft.com/office/drawing/2014/main" val="3699862542"/>
                  </a:ext>
                </a:extLst>
              </a:tr>
              <a:tr h="370840">
                <a:tc>
                  <a:txBody>
                    <a:bodyPr/>
                    <a:lstStyle/>
                    <a:p>
                      <a:r>
                        <a:rPr lang="en-US" dirty="0"/>
                        <a:t>0.35</a:t>
                      </a:r>
                    </a:p>
                  </a:txBody>
                  <a:tcPr/>
                </a:tc>
                <a:tc>
                  <a:txBody>
                    <a:bodyPr/>
                    <a:lstStyle/>
                    <a:p>
                      <a:r>
                        <a:rPr lang="en-US" dirty="0"/>
                        <a:t>0.78</a:t>
                      </a:r>
                    </a:p>
                  </a:txBody>
                  <a:tcPr/>
                </a:tc>
                <a:extLst>
                  <a:ext uri="{0D108BD9-81ED-4DB2-BD59-A6C34878D82A}">
                    <a16:rowId xmlns:a16="http://schemas.microsoft.com/office/drawing/2014/main" val="4025427404"/>
                  </a:ext>
                </a:extLst>
              </a:tr>
            </a:tbl>
          </a:graphicData>
        </a:graphic>
      </p:graphicFrame>
      <p:pic>
        <p:nvPicPr>
          <p:cNvPr id="10" name="Picture 9">
            <a:extLst>
              <a:ext uri="{FF2B5EF4-FFF2-40B4-BE49-F238E27FC236}">
                <a16:creationId xmlns:a16="http://schemas.microsoft.com/office/drawing/2014/main" id="{AC111F93-BB8F-B32B-8372-73728370CDC6}"/>
              </a:ext>
            </a:extLst>
          </p:cNvPr>
          <p:cNvPicPr>
            <a:picLocks noChangeAspect="1"/>
          </p:cNvPicPr>
          <p:nvPr/>
        </p:nvPicPr>
        <p:blipFill>
          <a:blip r:embed="rId2"/>
          <a:stretch>
            <a:fillRect/>
          </a:stretch>
        </p:blipFill>
        <p:spPr>
          <a:xfrm>
            <a:off x="300037" y="2106911"/>
            <a:ext cx="11591925" cy="4747941"/>
          </a:xfrm>
          <a:prstGeom prst="rect">
            <a:avLst/>
          </a:prstGeom>
        </p:spPr>
      </p:pic>
    </p:spTree>
    <p:extLst>
      <p:ext uri="{BB962C8B-B14F-4D97-AF65-F5344CB8AC3E}">
        <p14:creationId xmlns:p14="http://schemas.microsoft.com/office/powerpoint/2010/main" val="4101328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09291-54FC-5273-8813-08AA244D8159}"/>
              </a:ext>
            </a:extLst>
          </p:cNvPr>
          <p:cNvSpPr>
            <a:spLocks noGrp="1"/>
          </p:cNvSpPr>
          <p:nvPr>
            <p:ph type="title"/>
          </p:nvPr>
        </p:nvSpPr>
        <p:spPr/>
        <p:txBody>
          <a:bodyPr/>
          <a:lstStyle/>
          <a:p>
            <a:r>
              <a:rPr lang="en-US" dirty="0"/>
              <a:t>Example of dataframe after scraping past events for model training</a:t>
            </a:r>
          </a:p>
        </p:txBody>
      </p:sp>
      <p:pic>
        <p:nvPicPr>
          <p:cNvPr id="5" name="Content Placeholder 4">
            <a:extLst>
              <a:ext uri="{FF2B5EF4-FFF2-40B4-BE49-F238E27FC236}">
                <a16:creationId xmlns:a16="http://schemas.microsoft.com/office/drawing/2014/main" id="{0FE8D2D9-D4B1-25CB-6D5D-651F53EB897C}"/>
              </a:ext>
            </a:extLst>
          </p:cNvPr>
          <p:cNvPicPr>
            <a:picLocks noGrp="1" noChangeAspect="1"/>
          </p:cNvPicPr>
          <p:nvPr>
            <p:ph idx="1"/>
          </p:nvPr>
        </p:nvPicPr>
        <p:blipFill rotWithShape="1">
          <a:blip r:embed="rId2"/>
          <a:srcRect t="1" r="23732" b="-7464"/>
          <a:stretch/>
        </p:blipFill>
        <p:spPr>
          <a:xfrm>
            <a:off x="2085975" y="2596745"/>
            <a:ext cx="8020050" cy="2777323"/>
          </a:xfrm>
        </p:spPr>
      </p:pic>
      <p:sp>
        <p:nvSpPr>
          <p:cNvPr id="3" name="Rounded Rectangle 2">
            <a:extLst>
              <a:ext uri="{FF2B5EF4-FFF2-40B4-BE49-F238E27FC236}">
                <a16:creationId xmlns:a16="http://schemas.microsoft.com/office/drawing/2014/main" id="{ABB2A82E-04F3-B6A9-9BE4-DBF20EB9CAA4}"/>
              </a:ext>
            </a:extLst>
          </p:cNvPr>
          <p:cNvSpPr/>
          <p:nvPr/>
        </p:nvSpPr>
        <p:spPr>
          <a:xfrm>
            <a:off x="3618963" y="2495503"/>
            <a:ext cx="1133341" cy="297980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9EE0E88-F960-C539-F98D-7D1E9773FDB8}"/>
              </a:ext>
            </a:extLst>
          </p:cNvPr>
          <p:cNvSpPr txBox="1"/>
          <p:nvPr/>
        </p:nvSpPr>
        <p:spPr>
          <a:xfrm>
            <a:off x="3618963" y="5633793"/>
            <a:ext cx="3528812" cy="646331"/>
          </a:xfrm>
          <a:prstGeom prst="rect">
            <a:avLst/>
          </a:prstGeom>
          <a:noFill/>
        </p:spPr>
        <p:txBody>
          <a:bodyPr wrap="square" rtlCol="0">
            <a:spAutoFit/>
          </a:bodyPr>
          <a:lstStyle/>
          <a:p>
            <a:r>
              <a:rPr lang="en-US" dirty="0" err="1"/>
              <a:t>Timezone</a:t>
            </a:r>
            <a:r>
              <a:rPr lang="en-US" dirty="0"/>
              <a:t> for Forex Factory is in EST, so we convert to SGT</a:t>
            </a:r>
          </a:p>
        </p:txBody>
      </p:sp>
    </p:spTree>
    <p:extLst>
      <p:ext uri="{BB962C8B-B14F-4D97-AF65-F5344CB8AC3E}">
        <p14:creationId xmlns:p14="http://schemas.microsoft.com/office/powerpoint/2010/main" val="2715385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4761B9E-8192-D0BB-2D95-ED0D54D6F3E0}"/>
              </a:ext>
            </a:extLst>
          </p:cNvPr>
          <p:cNvPicPr>
            <a:picLocks noChangeAspect="1"/>
          </p:cNvPicPr>
          <p:nvPr/>
        </p:nvPicPr>
        <p:blipFill>
          <a:blip r:embed="rId2"/>
          <a:stretch>
            <a:fillRect/>
          </a:stretch>
        </p:blipFill>
        <p:spPr>
          <a:xfrm>
            <a:off x="631065" y="3504401"/>
            <a:ext cx="11341994" cy="2711966"/>
          </a:xfrm>
          <a:prstGeom prst="rect">
            <a:avLst/>
          </a:prstGeom>
        </p:spPr>
      </p:pic>
      <p:sp>
        <p:nvSpPr>
          <p:cNvPr id="2" name="Title 1">
            <a:extLst>
              <a:ext uri="{FF2B5EF4-FFF2-40B4-BE49-F238E27FC236}">
                <a16:creationId xmlns:a16="http://schemas.microsoft.com/office/drawing/2014/main" id="{6DA75515-DF9A-916E-70A9-69B1668F60FB}"/>
              </a:ext>
            </a:extLst>
          </p:cNvPr>
          <p:cNvSpPr>
            <a:spLocks noGrp="1"/>
          </p:cNvSpPr>
          <p:nvPr>
            <p:ph type="title"/>
          </p:nvPr>
        </p:nvSpPr>
        <p:spPr/>
        <p:txBody>
          <a:bodyPr/>
          <a:lstStyle/>
          <a:p>
            <a:r>
              <a:rPr lang="en-US" dirty="0"/>
              <a:t>Data Mining</a:t>
            </a:r>
          </a:p>
        </p:txBody>
      </p:sp>
      <p:sp>
        <p:nvSpPr>
          <p:cNvPr id="3" name="Content Placeholder 2">
            <a:extLst>
              <a:ext uri="{FF2B5EF4-FFF2-40B4-BE49-F238E27FC236}">
                <a16:creationId xmlns:a16="http://schemas.microsoft.com/office/drawing/2014/main" id="{AEC258C3-D983-E45D-846E-8A2C3A4317EC}"/>
              </a:ext>
            </a:extLst>
          </p:cNvPr>
          <p:cNvSpPr>
            <a:spLocks noGrp="1"/>
          </p:cNvSpPr>
          <p:nvPr>
            <p:ph idx="1"/>
          </p:nvPr>
        </p:nvSpPr>
        <p:spPr/>
        <p:txBody>
          <a:bodyPr/>
          <a:lstStyle/>
          <a:p>
            <a:r>
              <a:rPr lang="en-US" dirty="0"/>
              <a:t>Candles obtained through </a:t>
            </a:r>
            <a:r>
              <a:rPr lang="en-US" dirty="0" err="1"/>
              <a:t>Oanda</a:t>
            </a:r>
            <a:endParaRPr lang="en-US" dirty="0"/>
          </a:p>
          <a:p>
            <a:r>
              <a:rPr lang="en-US" dirty="0" err="1"/>
              <a:t>Oanda</a:t>
            </a:r>
            <a:r>
              <a:rPr lang="en-US" dirty="0"/>
              <a:t> is a US based broker specializing in Forex</a:t>
            </a:r>
          </a:p>
          <a:p>
            <a:r>
              <a:rPr lang="en-US" dirty="0"/>
              <a:t>Serves SG clients</a:t>
            </a:r>
          </a:p>
        </p:txBody>
      </p:sp>
      <p:sp>
        <p:nvSpPr>
          <p:cNvPr id="7" name="Rounded Rectangle 6">
            <a:extLst>
              <a:ext uri="{FF2B5EF4-FFF2-40B4-BE49-F238E27FC236}">
                <a16:creationId xmlns:a16="http://schemas.microsoft.com/office/drawing/2014/main" id="{8CD672A4-7228-26B7-3E46-EE8604D18D1E}"/>
              </a:ext>
            </a:extLst>
          </p:cNvPr>
          <p:cNvSpPr/>
          <p:nvPr/>
        </p:nvSpPr>
        <p:spPr>
          <a:xfrm>
            <a:off x="631066" y="3504401"/>
            <a:ext cx="2176528" cy="2807499"/>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CFD1AE40-6573-EAAA-A4D0-10029F149B3D}"/>
              </a:ext>
            </a:extLst>
          </p:cNvPr>
          <p:cNvSpPr txBox="1"/>
          <p:nvPr/>
        </p:nvSpPr>
        <p:spPr>
          <a:xfrm>
            <a:off x="631065" y="6311900"/>
            <a:ext cx="2691684" cy="369332"/>
          </a:xfrm>
          <a:prstGeom prst="rect">
            <a:avLst/>
          </a:prstGeom>
          <a:noFill/>
        </p:spPr>
        <p:txBody>
          <a:bodyPr wrap="square" rtlCol="0">
            <a:spAutoFit/>
          </a:bodyPr>
          <a:lstStyle/>
          <a:p>
            <a:r>
              <a:rPr lang="en-US" dirty="0"/>
              <a:t>Convert UTC Time to SGT</a:t>
            </a:r>
          </a:p>
        </p:txBody>
      </p:sp>
    </p:spTree>
    <p:extLst>
      <p:ext uri="{BB962C8B-B14F-4D97-AF65-F5344CB8AC3E}">
        <p14:creationId xmlns:p14="http://schemas.microsoft.com/office/powerpoint/2010/main" val="4087232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5344</TotalTime>
  <Words>2959</Words>
  <Application>Microsoft Macintosh PowerPoint</Application>
  <PresentationFormat>Widescreen</PresentationFormat>
  <Paragraphs>459</Paragraphs>
  <Slides>53</Slides>
  <Notes>21</Notes>
  <HiddenSlides>29</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Calibri</vt:lpstr>
      <vt:lpstr>Calibri Light</vt:lpstr>
      <vt:lpstr>Courier New</vt:lpstr>
      <vt:lpstr>Times New Roman</vt:lpstr>
      <vt:lpstr>Office Theme</vt:lpstr>
      <vt:lpstr>Trading Gold with Machine Learning</vt:lpstr>
      <vt:lpstr>None of the information contained here constitutes an offer (or solicitation of an offer) to buy or sell any currency, product or financial instrument, to make any investment, or to participate in any particular trading strategy. </vt:lpstr>
      <vt:lpstr>Problem Statement</vt:lpstr>
      <vt:lpstr>Terminology</vt:lpstr>
      <vt:lpstr>Terminology</vt:lpstr>
      <vt:lpstr>Forex Factory Website Events List</vt:lpstr>
      <vt:lpstr>Volatility</vt:lpstr>
      <vt:lpstr>Example of dataframe after scraping past events for model training</vt:lpstr>
      <vt:lpstr>Data Mining</vt:lpstr>
      <vt:lpstr>Sample Event</vt:lpstr>
      <vt:lpstr>PowerPoint Presentation</vt:lpstr>
      <vt:lpstr>LSTM Input/ Model Training</vt:lpstr>
      <vt:lpstr>Architecture of LSTM</vt:lpstr>
      <vt:lpstr>PowerPoint Presentation</vt:lpstr>
      <vt:lpstr>Cross Validation</vt:lpstr>
      <vt:lpstr>Difference between prediction and actual price</vt:lpstr>
      <vt:lpstr>Analysis of Trade</vt:lpstr>
      <vt:lpstr>Analysis of profits against movement in gold</vt:lpstr>
      <vt:lpstr>Max Drawdown</vt:lpstr>
      <vt:lpstr>Results (2015 – 2022 March)</vt:lpstr>
      <vt:lpstr>Trade Metrics</vt:lpstr>
      <vt:lpstr>Demo</vt:lpstr>
      <vt:lpstr>After Thoughts</vt:lpstr>
      <vt:lpstr>Future Works</vt:lpstr>
      <vt:lpstr>Forex Factory Website Events List</vt:lpstr>
      <vt:lpstr>EDA – Weekday of Events</vt:lpstr>
      <vt:lpstr>EDA- Impact of events</vt:lpstr>
      <vt:lpstr>EDA – Time of Events</vt:lpstr>
      <vt:lpstr>Baseline Model- Momentum </vt:lpstr>
      <vt:lpstr>Baseline Model- Momentum </vt:lpstr>
      <vt:lpstr>Baseline Model- Long triggered </vt:lpstr>
      <vt:lpstr>Baseline Model- Momentum </vt:lpstr>
      <vt:lpstr>PowerPoint Presentation</vt:lpstr>
      <vt:lpstr>Baseline Model-Reversal</vt:lpstr>
      <vt:lpstr>PowerPoint Presentation</vt:lpstr>
      <vt:lpstr>NLP MODEL: Top words for Volatile Events</vt:lpstr>
      <vt:lpstr>NLP Model - Long triggered </vt:lpstr>
      <vt:lpstr>NLP Results</vt:lpstr>
      <vt:lpstr>PowerPoint Presentation</vt:lpstr>
      <vt:lpstr>Appendix SARIMAX</vt:lpstr>
      <vt:lpstr>EDA For SARIMAX</vt:lpstr>
      <vt:lpstr>Gold Price</vt:lpstr>
      <vt:lpstr>ARIMA – Returns are stationary</vt:lpstr>
      <vt:lpstr>ARIMA – Finding AR/MA</vt:lpstr>
      <vt:lpstr>ARIMA (4,1,4)</vt:lpstr>
      <vt:lpstr>SARIMA (5,1,5) X (0,1,0,5)</vt:lpstr>
      <vt:lpstr>Heatmap for Exog Variables for SARIMAX</vt:lpstr>
      <vt:lpstr>SARIMAX (5,1,5) X (0,1,0,5) w Silver</vt:lpstr>
      <vt:lpstr>SARIMAX (5,1,5) X (0,1,0,5) w Rolling Avg 5/10/20 </vt:lpstr>
      <vt:lpstr>Backtesting SARIMA</vt:lpstr>
      <vt:lpstr>Backtesting SARIMA</vt:lpstr>
      <vt:lpstr>Predictions vs Actual</vt:lpstr>
      <vt:lpstr>Backtesting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Initial Trading Plan</dc:title>
  <dc:creator>Microsoft Office User</dc:creator>
  <cp:lastModifiedBy>Microsoft Office User</cp:lastModifiedBy>
  <cp:revision>10</cp:revision>
  <dcterms:created xsi:type="dcterms:W3CDTF">2022-04-26T12:42:15Z</dcterms:created>
  <dcterms:modified xsi:type="dcterms:W3CDTF">2022-07-19T13:58:38Z</dcterms:modified>
</cp:coreProperties>
</file>